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4"/>
    <p:sldMasterId id="2147483660" r:id="rId5"/>
  </p:sldMasterIdLst>
  <p:notesMasterIdLst>
    <p:notesMasterId r:id="rId22"/>
  </p:notesMasterIdLst>
  <p:sldIdLst>
    <p:sldId id="260" r:id="rId6"/>
    <p:sldId id="1110" r:id="rId7"/>
    <p:sldId id="1136" r:id="rId8"/>
    <p:sldId id="1138" r:id="rId9"/>
    <p:sldId id="1140" r:id="rId10"/>
    <p:sldId id="1141" r:id="rId11"/>
    <p:sldId id="1135" r:id="rId12"/>
    <p:sldId id="1142" r:id="rId13"/>
    <p:sldId id="1146" r:id="rId14"/>
    <p:sldId id="1144" r:id="rId15"/>
    <p:sldId id="1145" r:id="rId16"/>
    <p:sldId id="1147" r:id="rId17"/>
    <p:sldId id="1148" r:id="rId18"/>
    <p:sldId id="1149" r:id="rId19"/>
    <p:sldId id="1000" r:id="rId20"/>
    <p:sldId id="996" r:id="rId21"/>
  </p:sldIdLst>
  <p:sldSz cx="12192000" cy="6858000"/>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3366CC"/>
    <a:srgbClr val="003399"/>
    <a:srgbClr val="0000FF"/>
    <a:srgbClr val="00FFFF"/>
    <a:srgbClr val="00FF00"/>
    <a:srgbClr val="66FFFF"/>
    <a:srgbClr val="33CC33"/>
    <a:srgbClr val="CC00FF"/>
    <a:srgbClr val="5F8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33" autoAdjust="0"/>
    <p:restoredTop sz="93945" autoAdjust="0"/>
  </p:normalViewPr>
  <p:slideViewPr>
    <p:cSldViewPr snapToGrid="0">
      <p:cViewPr varScale="1">
        <p:scale>
          <a:sx n="64" d="100"/>
          <a:sy n="64" d="100"/>
        </p:scale>
        <p:origin x="882"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20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rgbClr val="0070C0"/>
                </a:solidFill>
                <a:latin typeface="Garamond" panose="02020404030301010803" pitchFamily="18" charset="0"/>
                <a:ea typeface="+mn-ea"/>
                <a:cs typeface="+mn-cs"/>
              </a:defRPr>
            </a:pPr>
            <a:r>
              <a:rPr lang="en-US"/>
              <a:t>Top 10 Global Companies by Market Capitalization ($'trn)</a:t>
            </a:r>
          </a:p>
        </c:rich>
      </c:tx>
      <c:overlay val="0"/>
      <c:spPr>
        <a:noFill/>
        <a:ln>
          <a:noFill/>
        </a:ln>
        <a:effectLst/>
      </c:spPr>
      <c:txPr>
        <a:bodyPr rot="0" spcFirstLastPara="1" vertOverflow="ellipsis" vert="horz" wrap="square" anchor="ctr" anchorCtr="1"/>
        <a:lstStyle/>
        <a:p>
          <a:pPr>
            <a:defRPr sz="1680" b="1" i="0" u="none" strike="noStrike" kern="1200" spc="0" baseline="0">
              <a:solidFill>
                <a:srgbClr val="0070C0"/>
              </a:solidFill>
              <a:latin typeface="Garamond" panose="02020404030301010803" pitchFamily="18" charset="0"/>
              <a:ea typeface="+mn-ea"/>
              <a:cs typeface="+mn-cs"/>
            </a:defRPr>
          </a:pPr>
          <a:endParaRPr lang="en-NG"/>
        </a:p>
      </c:txPr>
    </c:title>
    <c:autoTitleDeleted val="0"/>
    <c:plotArea>
      <c:layout/>
      <c:barChart>
        <c:barDir val="bar"/>
        <c:grouping val="clustered"/>
        <c:varyColors val="0"/>
        <c:ser>
          <c:idx val="0"/>
          <c:order val="0"/>
          <c:tx>
            <c:strRef>
              <c:f>Sheet1!$C$2</c:f>
              <c:strCache>
                <c:ptCount val="1"/>
                <c:pt idx="0">
                  <c:v>Market Cap ($'T)</c:v>
                </c:pt>
              </c:strCache>
            </c:strRef>
          </c:tx>
          <c:spPr>
            <a:solidFill>
              <a:srgbClr val="66FFFF"/>
            </a:solidFill>
            <a:ln>
              <a:solidFill>
                <a:sysClr val="windowText" lastClr="000000"/>
              </a:solidFill>
            </a:ln>
            <a:effectLst/>
          </c:spPr>
          <c:invertIfNegative val="0"/>
          <c:dPt>
            <c:idx val="1"/>
            <c:invertIfNegative val="0"/>
            <c:bubble3D val="0"/>
            <c:spPr>
              <a:solidFill>
                <a:schemeClr val="accent6">
                  <a:lumMod val="20000"/>
                  <a:lumOff val="80000"/>
                </a:schemeClr>
              </a:solidFill>
              <a:ln>
                <a:solidFill>
                  <a:sysClr val="windowText" lastClr="000000"/>
                </a:solidFill>
              </a:ln>
              <a:effectLst/>
            </c:spPr>
            <c:extLst>
              <c:ext xmlns:c16="http://schemas.microsoft.com/office/drawing/2014/chart" uri="{C3380CC4-5D6E-409C-BE32-E72D297353CC}">
                <c16:uniqueId val="{00000001-9288-437E-A853-514C668EA57F}"/>
              </c:ext>
            </c:extLst>
          </c:dPt>
          <c:dLbls>
            <c:spPr>
              <a:noFill/>
              <a:ln>
                <a:noFill/>
              </a:ln>
              <a:effectLst/>
            </c:spPr>
            <c:txPr>
              <a:bodyPr rot="0" spcFirstLastPara="1" vertOverflow="ellipsis" vert="horz" wrap="square" anchor="ctr" anchorCtr="1"/>
              <a:lstStyle/>
              <a:p>
                <a:pPr>
                  <a:defRPr sz="1400" b="1" i="0" u="none" strike="noStrike" kern="1200" baseline="0">
                    <a:solidFill>
                      <a:srgbClr val="0070C0"/>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Sheet1!$B$3:$B$12</c:f>
              <c:strCache>
                <c:ptCount val="10"/>
                <c:pt idx="0">
                  <c:v>Tesla</c:v>
                </c:pt>
                <c:pt idx="1">
                  <c:v>Saudi Aramco</c:v>
                </c:pt>
                <c:pt idx="2">
                  <c:v>Meta Platforms</c:v>
                </c:pt>
                <c:pt idx="3">
                  <c:v>Broadcom</c:v>
                </c:pt>
                <c:pt idx="4">
                  <c:v>TSMC</c:v>
                </c:pt>
                <c:pt idx="5">
                  <c:v>Amazon</c:v>
                </c:pt>
                <c:pt idx="6">
                  <c:v>Microsoft</c:v>
                </c:pt>
                <c:pt idx="7">
                  <c:v>Apple</c:v>
                </c:pt>
                <c:pt idx="8">
                  <c:v>Alphabet</c:v>
                </c:pt>
                <c:pt idx="9">
                  <c:v>NVIDIA</c:v>
                </c:pt>
              </c:strCache>
            </c:strRef>
          </c:cat>
          <c:val>
            <c:numRef>
              <c:f>Sheet1!$C$3:$C$12</c:f>
              <c:numCache>
                <c:formatCode>General</c:formatCode>
                <c:ptCount val="10"/>
                <c:pt idx="0">
                  <c:v>1.4930000000000001</c:v>
                </c:pt>
                <c:pt idx="1">
                  <c:v>1.607</c:v>
                </c:pt>
                <c:pt idx="2">
                  <c:v>1.6180000000000001</c:v>
                </c:pt>
                <c:pt idx="3">
                  <c:v>1.669</c:v>
                </c:pt>
                <c:pt idx="4" formatCode="0.000">
                  <c:v>1.72</c:v>
                </c:pt>
                <c:pt idx="5">
                  <c:v>2.6339999999999999</c:v>
                </c:pt>
                <c:pt idx="6">
                  <c:v>3.5459999999999998</c:v>
                </c:pt>
                <c:pt idx="7">
                  <c:v>3.8450000000000002</c:v>
                </c:pt>
                <c:pt idx="8">
                  <c:v>4.016</c:v>
                </c:pt>
                <c:pt idx="9">
                  <c:v>4.5019999999999998</c:v>
                </c:pt>
              </c:numCache>
            </c:numRef>
          </c:val>
          <c:extLst>
            <c:ext xmlns:c16="http://schemas.microsoft.com/office/drawing/2014/chart" uri="{C3380CC4-5D6E-409C-BE32-E72D297353CC}">
              <c16:uniqueId val="{00000002-9288-437E-A853-514C668EA57F}"/>
            </c:ext>
          </c:extLst>
        </c:ser>
        <c:dLbls>
          <c:dLblPos val="inEnd"/>
          <c:showLegendKey val="0"/>
          <c:showVal val="1"/>
          <c:showCatName val="0"/>
          <c:showSerName val="0"/>
          <c:showPercent val="0"/>
          <c:showBubbleSize val="0"/>
        </c:dLbls>
        <c:gapWidth val="0"/>
        <c:axId val="644742095"/>
        <c:axId val="644739215"/>
      </c:barChart>
      <c:catAx>
        <c:axId val="644742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rgbClr val="0070C0"/>
                </a:solidFill>
                <a:latin typeface="Garamond" panose="02020404030301010803" pitchFamily="18" charset="0"/>
                <a:ea typeface="+mn-ea"/>
                <a:cs typeface="+mn-cs"/>
              </a:defRPr>
            </a:pPr>
            <a:endParaRPr lang="en-NG"/>
          </a:p>
        </c:txPr>
        <c:crossAx val="644739215"/>
        <c:crosses val="autoZero"/>
        <c:auto val="1"/>
        <c:lblAlgn val="ctr"/>
        <c:lblOffset val="100"/>
        <c:noMultiLvlLbl val="0"/>
      </c:catAx>
      <c:valAx>
        <c:axId val="644739215"/>
        <c:scaling>
          <c:orientation val="minMax"/>
        </c:scaling>
        <c:delete val="1"/>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crossAx val="6447420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5">
          <a:lumMod val="75000"/>
        </a:schemeClr>
      </a:solidFill>
    </a:ln>
    <a:effectLst/>
  </c:spPr>
  <c:txPr>
    <a:bodyPr/>
    <a:lstStyle/>
    <a:p>
      <a:pPr>
        <a:defRPr sz="1400" b="1">
          <a:solidFill>
            <a:srgbClr val="0070C0"/>
          </a:solidFill>
          <a:latin typeface="Garamond" panose="02020404030301010803" pitchFamily="18" charset="0"/>
        </a:defRPr>
      </a:pPr>
      <a:endParaRPr lang="en-NG"/>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rgbClr val="0000FF"/>
                </a:solidFill>
                <a:latin typeface="Garamond" panose="02020404030301010803" pitchFamily="18" charset="0"/>
                <a:ea typeface="+mn-ea"/>
                <a:cs typeface="+mn-cs"/>
              </a:defRPr>
            </a:pPr>
            <a:r>
              <a:rPr lang="en-US" dirty="0">
                <a:solidFill>
                  <a:srgbClr val="0000FF"/>
                </a:solidFill>
              </a:rPr>
              <a:t>Nigeria’s Total</a:t>
            </a:r>
            <a:r>
              <a:rPr lang="en-US" baseline="0" dirty="0">
                <a:solidFill>
                  <a:srgbClr val="0000FF"/>
                </a:solidFill>
              </a:rPr>
              <a:t> GDP Size Before and After Rebasing </a:t>
            </a:r>
            <a:r>
              <a:rPr lang="en-US" dirty="0">
                <a:solidFill>
                  <a:srgbClr val="0000FF"/>
                </a:solidFill>
              </a:rPr>
              <a:t>(</a:t>
            </a:r>
            <a:r>
              <a:rPr lang="en-US" dirty="0" err="1">
                <a:solidFill>
                  <a:srgbClr val="0000FF"/>
                </a:solidFill>
              </a:rPr>
              <a:t>N'trn</a:t>
            </a:r>
            <a:r>
              <a:rPr lang="en-US" dirty="0">
                <a:solidFill>
                  <a:srgbClr val="0000FF"/>
                </a:solidFill>
              </a:rPr>
              <a:t>)</a:t>
            </a:r>
          </a:p>
        </c:rich>
      </c:tx>
      <c:overlay val="0"/>
      <c:spPr>
        <a:noFill/>
        <a:ln>
          <a:noFill/>
        </a:ln>
        <a:effectLst/>
      </c:spPr>
      <c:txPr>
        <a:bodyPr rot="0" spcFirstLastPara="1" vertOverflow="ellipsis" vert="horz" wrap="square" anchor="ctr" anchorCtr="1"/>
        <a:lstStyle/>
        <a:p>
          <a:pPr>
            <a:defRPr sz="1440" b="1" i="0" u="none" strike="noStrike" kern="1200" spc="0" baseline="0">
              <a:solidFill>
                <a:srgbClr val="0000FF"/>
              </a:solidFill>
              <a:latin typeface="Garamond" panose="02020404030301010803" pitchFamily="18" charset="0"/>
              <a:ea typeface="+mn-ea"/>
              <a:cs typeface="+mn-cs"/>
            </a:defRPr>
          </a:pPr>
          <a:endParaRPr lang="en-NG"/>
        </a:p>
      </c:txPr>
    </c:title>
    <c:autoTitleDeleted val="0"/>
    <c:plotArea>
      <c:layout/>
      <c:barChart>
        <c:barDir val="col"/>
        <c:grouping val="clustered"/>
        <c:varyColors val="0"/>
        <c:ser>
          <c:idx val="0"/>
          <c:order val="0"/>
          <c:tx>
            <c:strRef>
              <c:f>'GDP- Data &amp; Graph'!$B$6</c:f>
              <c:strCache>
                <c:ptCount val="1"/>
                <c:pt idx="0">
                  <c:v>GDP Before Rebasing</c:v>
                </c:pt>
              </c:strCache>
            </c:strRef>
          </c:tx>
          <c:spPr>
            <a:solidFill>
              <a:schemeClr val="bg2">
                <a:lumMod val="75000"/>
              </a:schemeClr>
            </a:solidFill>
            <a:ln>
              <a:solidFill>
                <a:sysClr val="windowText" lastClr="000000"/>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Graph'!$C$6:$H$6</c:f>
              <c:numCache>
                <c:formatCode>_(* #,##0.00_);_(* \(#,##0.00\);_(* "-"??_);_(@_)</c:formatCode>
                <c:ptCount val="6"/>
                <c:pt idx="0">
                  <c:v>145.63999999999999</c:v>
                </c:pt>
                <c:pt idx="1">
                  <c:v>154.25</c:v>
                </c:pt>
                <c:pt idx="2">
                  <c:v>176.07</c:v>
                </c:pt>
                <c:pt idx="3">
                  <c:v>202.36</c:v>
                </c:pt>
                <c:pt idx="4">
                  <c:v>234.43</c:v>
                </c:pt>
                <c:pt idx="5">
                  <c:v>277.49</c:v>
                </c:pt>
              </c:numCache>
            </c:numRef>
          </c:val>
          <c:extLst>
            <c:ext xmlns:c16="http://schemas.microsoft.com/office/drawing/2014/chart" uri="{C3380CC4-5D6E-409C-BE32-E72D297353CC}">
              <c16:uniqueId val="{00000000-D469-4459-B287-E9689ADD7A32}"/>
            </c:ext>
          </c:extLst>
        </c:ser>
        <c:ser>
          <c:idx val="1"/>
          <c:order val="1"/>
          <c:tx>
            <c:strRef>
              <c:f>'GDP- Data &amp; Graph'!$B$7</c:f>
              <c:strCache>
                <c:ptCount val="1"/>
                <c:pt idx="0">
                  <c:v>Rebased GDP</c:v>
                </c:pt>
              </c:strCache>
            </c:strRef>
          </c:tx>
          <c:spPr>
            <a:solidFill>
              <a:srgbClr val="66FFFF"/>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Graph'!$C$7:$H$7</c:f>
              <c:numCache>
                <c:formatCode>_(* #,##0.00_);_(* \(#,##0.00\);_(* "-"??_);_(@_)</c:formatCode>
                <c:ptCount val="6"/>
                <c:pt idx="0">
                  <c:v>205.09</c:v>
                </c:pt>
                <c:pt idx="1">
                  <c:v>213.636</c:v>
                </c:pt>
                <c:pt idx="2">
                  <c:v>243.3</c:v>
                </c:pt>
                <c:pt idx="3">
                  <c:v>274.23</c:v>
                </c:pt>
                <c:pt idx="4">
                  <c:v>314.02</c:v>
                </c:pt>
                <c:pt idx="5">
                  <c:v>372.83</c:v>
                </c:pt>
              </c:numCache>
            </c:numRef>
          </c:val>
          <c:extLst>
            <c:ext xmlns:c16="http://schemas.microsoft.com/office/drawing/2014/chart" uri="{C3380CC4-5D6E-409C-BE32-E72D297353CC}">
              <c16:uniqueId val="{00000001-D469-4459-B287-E9689ADD7A32}"/>
            </c:ext>
          </c:extLst>
        </c:ser>
        <c:ser>
          <c:idx val="2"/>
          <c:order val="2"/>
          <c:tx>
            <c:strRef>
              <c:f>'GDP- Data &amp; Graph'!$B$8</c:f>
              <c:strCache>
                <c:ptCount val="1"/>
                <c:pt idx="0">
                  <c:v>Change in GDP Size</c:v>
                </c:pt>
              </c:strCache>
            </c:strRef>
          </c:tx>
          <c:spPr>
            <a:solidFill>
              <a:schemeClr val="accent2">
                <a:lumMod val="20000"/>
                <a:lumOff val="80000"/>
              </a:schemeClr>
            </a:solidFill>
            <a:ln>
              <a:solidFill>
                <a:sysClr val="windowText" lastClr="000000"/>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Graph'!$C$8:$H$8</c:f>
              <c:numCache>
                <c:formatCode>_(* #,##0.00_);_(* \(#,##0.00\);_(* "-"??_);_(@_)</c:formatCode>
                <c:ptCount val="6"/>
                <c:pt idx="0">
                  <c:v>59.450000000000017</c:v>
                </c:pt>
                <c:pt idx="1">
                  <c:v>59.385999999999996</c:v>
                </c:pt>
                <c:pt idx="2">
                  <c:v>67.230000000000018</c:v>
                </c:pt>
                <c:pt idx="3">
                  <c:v>71.87</c:v>
                </c:pt>
                <c:pt idx="4">
                  <c:v>79.589999999999975</c:v>
                </c:pt>
                <c:pt idx="5">
                  <c:v>95.339999999999975</c:v>
                </c:pt>
              </c:numCache>
            </c:numRef>
          </c:val>
          <c:extLst>
            <c:ext xmlns:c16="http://schemas.microsoft.com/office/drawing/2014/chart" uri="{C3380CC4-5D6E-409C-BE32-E72D297353CC}">
              <c16:uniqueId val="{00000002-D469-4459-B287-E9689ADD7A32}"/>
            </c:ext>
          </c:extLst>
        </c:ser>
        <c:dLbls>
          <c:dLblPos val="inEnd"/>
          <c:showLegendKey val="0"/>
          <c:showVal val="1"/>
          <c:showCatName val="0"/>
          <c:showSerName val="0"/>
          <c:showPercent val="0"/>
          <c:showBubbleSize val="0"/>
        </c:dLbls>
        <c:gapWidth val="219"/>
        <c:axId val="208589439"/>
        <c:axId val="969512079"/>
      </c:barChart>
      <c:catAx>
        <c:axId val="208589439"/>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r>
                  <a:rPr lang="en-US"/>
                  <a:t>In Trillions of Naira</a:t>
                </a:r>
              </a:p>
            </c:rich>
          </c:tx>
          <c:overlay val="0"/>
          <c:spPr>
            <a:noFill/>
            <a:ln>
              <a:noFill/>
            </a:ln>
            <a:effectLst/>
          </c:spPr>
          <c:txPr>
            <a:bodyPr rot="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endParaRPr lang="en-NG"/>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endParaRPr lang="en-NG"/>
          </a:p>
        </c:txPr>
        <c:crossAx val="969512079"/>
        <c:crosses val="autoZero"/>
        <c:auto val="1"/>
        <c:lblAlgn val="ctr"/>
        <c:lblOffset val="100"/>
        <c:noMultiLvlLbl val="0"/>
      </c:catAx>
      <c:valAx>
        <c:axId val="969512079"/>
        <c:scaling>
          <c:orientation val="minMax"/>
        </c:scaling>
        <c:delete val="1"/>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crossAx val="2085894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endParaRPr lang="en-NG"/>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1200" b="1">
          <a:solidFill>
            <a:srgbClr val="003399"/>
          </a:solidFill>
          <a:latin typeface="Garamond" panose="02020404030301010803" pitchFamily="18" charset="0"/>
        </a:defRPr>
      </a:pPr>
      <a:endParaRPr lang="en-NG"/>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rgbClr val="0000FF"/>
                </a:solidFill>
                <a:latin typeface="Garamond" panose="02020404030301010803" pitchFamily="18" charset="0"/>
                <a:ea typeface="+mn-ea"/>
                <a:cs typeface="+mn-cs"/>
              </a:defRPr>
            </a:pPr>
            <a:r>
              <a:rPr lang="en-US" dirty="0"/>
              <a:t>Nigeria’s Potential GDP Size </a:t>
            </a:r>
            <a:r>
              <a:rPr lang="en-US"/>
              <a:t>at Constant</a:t>
            </a:r>
            <a:r>
              <a:rPr lang="en-US" baseline="0"/>
              <a:t> </a:t>
            </a:r>
            <a:r>
              <a:rPr lang="en-US"/>
              <a:t>2019 BDC </a:t>
            </a:r>
            <a:r>
              <a:rPr lang="en-US" dirty="0"/>
              <a:t>Rate of N360.3/US$</a:t>
            </a:r>
          </a:p>
        </c:rich>
      </c:tx>
      <c:overlay val="0"/>
      <c:spPr>
        <a:noFill/>
        <a:ln>
          <a:noFill/>
        </a:ln>
        <a:effectLst/>
      </c:spPr>
      <c:txPr>
        <a:bodyPr rot="0" spcFirstLastPara="1" vertOverflow="ellipsis" vert="horz" wrap="square" anchor="ctr" anchorCtr="1"/>
        <a:lstStyle/>
        <a:p>
          <a:pPr>
            <a:defRPr sz="1440" b="1" i="0" u="none" strike="noStrike" kern="1200" spc="0" baseline="0">
              <a:solidFill>
                <a:srgbClr val="0000FF"/>
              </a:solidFill>
              <a:latin typeface="Garamond" panose="02020404030301010803" pitchFamily="18" charset="0"/>
              <a:ea typeface="+mn-ea"/>
              <a:cs typeface="+mn-cs"/>
            </a:defRPr>
          </a:pPr>
          <a:endParaRPr lang="en-NG"/>
        </a:p>
      </c:txPr>
    </c:title>
    <c:autoTitleDeleted val="0"/>
    <c:plotArea>
      <c:layout/>
      <c:barChart>
        <c:barDir val="col"/>
        <c:grouping val="clustered"/>
        <c:varyColors val="0"/>
        <c:ser>
          <c:idx val="0"/>
          <c:order val="0"/>
          <c:tx>
            <c:strRef>
              <c:f>'GDP- Data &amp; Graph'!$B$14</c:f>
              <c:strCache>
                <c:ptCount val="1"/>
                <c:pt idx="0">
                  <c:v>GDP Before Rebasing </c:v>
                </c:pt>
              </c:strCache>
            </c:strRef>
          </c:tx>
          <c:spPr>
            <a:solidFill>
              <a:schemeClr val="bg2">
                <a:lumMod val="75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Graph'!$C$14:$H$14</c:f>
              <c:numCache>
                <c:formatCode>_-* #,##0.000_-;\-* #,##0.000_-;_-* "-"??_-;_-@_-</c:formatCode>
                <c:ptCount val="6"/>
                <c:pt idx="0">
                  <c:v>404.21870663336102</c:v>
                </c:pt>
                <c:pt idx="1">
                  <c:v>428.11545933943933</c:v>
                </c:pt>
                <c:pt idx="2">
                  <c:v>488.6761032472939</c:v>
                </c:pt>
                <c:pt idx="3">
                  <c:v>561.64307521509863</c:v>
                </c:pt>
                <c:pt idx="4">
                  <c:v>650.65223424923681</c:v>
                </c:pt>
                <c:pt idx="5">
                  <c:v>770.16375242853178</c:v>
                </c:pt>
              </c:numCache>
            </c:numRef>
          </c:val>
          <c:extLst>
            <c:ext xmlns:c16="http://schemas.microsoft.com/office/drawing/2014/chart" uri="{C3380CC4-5D6E-409C-BE32-E72D297353CC}">
              <c16:uniqueId val="{00000000-AD22-4232-833E-CE5D4F6AB368}"/>
            </c:ext>
          </c:extLst>
        </c:ser>
        <c:ser>
          <c:idx val="1"/>
          <c:order val="1"/>
          <c:tx>
            <c:strRef>
              <c:f>'GDP- Data &amp; Graph'!$B$15</c:f>
              <c:strCache>
                <c:ptCount val="1"/>
                <c:pt idx="0">
                  <c:v>GDP After Rebasing </c:v>
                </c:pt>
              </c:strCache>
            </c:strRef>
          </c:tx>
          <c:spPr>
            <a:solidFill>
              <a:srgbClr val="66FFFF"/>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Graph'!$C$15:$H$15</c:f>
              <c:numCache>
                <c:formatCode>_-* #,##0.000_-;\-* #,##0.000_-;_-* "-"??_-;_-@_-</c:formatCode>
                <c:ptCount val="6"/>
                <c:pt idx="0">
                  <c:v>569.22009436580618</c:v>
                </c:pt>
                <c:pt idx="1">
                  <c:v>592.93921731890089</c:v>
                </c:pt>
                <c:pt idx="2">
                  <c:v>675.27060782681099</c:v>
                </c:pt>
                <c:pt idx="3">
                  <c:v>761.11573688592841</c:v>
                </c:pt>
                <c:pt idx="4">
                  <c:v>871.55148487371628</c:v>
                </c:pt>
                <c:pt idx="5">
                  <c:v>1034.7765750763251</c:v>
                </c:pt>
              </c:numCache>
            </c:numRef>
          </c:val>
          <c:extLst>
            <c:ext xmlns:c16="http://schemas.microsoft.com/office/drawing/2014/chart" uri="{C3380CC4-5D6E-409C-BE32-E72D297353CC}">
              <c16:uniqueId val="{00000001-AD22-4232-833E-CE5D4F6AB368}"/>
            </c:ext>
          </c:extLst>
        </c:ser>
        <c:dLbls>
          <c:dLblPos val="inEnd"/>
          <c:showLegendKey val="0"/>
          <c:showVal val="1"/>
          <c:showCatName val="0"/>
          <c:showSerName val="0"/>
          <c:showPercent val="0"/>
          <c:showBubbleSize val="0"/>
        </c:dLbls>
        <c:gapWidth val="219"/>
        <c:axId val="255505968"/>
        <c:axId val="255506448"/>
      </c:barChart>
      <c:catAx>
        <c:axId val="25550596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200" b="1" i="0" u="none" strike="noStrike" kern="1200" baseline="0">
                    <a:solidFill>
                      <a:srgbClr val="0000FF"/>
                    </a:solidFill>
                    <a:latin typeface="Garamond" panose="02020404030301010803" pitchFamily="18" charset="0"/>
                    <a:ea typeface="+mn-ea"/>
                    <a:cs typeface="+mn-cs"/>
                  </a:defRPr>
                </a:pPr>
                <a:r>
                  <a:rPr lang="en-US" dirty="0"/>
                  <a:t>In Billions of US Dollars</a:t>
                </a:r>
              </a:p>
            </c:rich>
          </c:tx>
          <c:overlay val="0"/>
          <c:spPr>
            <a:noFill/>
            <a:ln>
              <a:noFill/>
            </a:ln>
            <a:effectLst/>
          </c:spPr>
          <c:txPr>
            <a:bodyPr rot="0" spcFirstLastPara="1" vertOverflow="ellipsis" vert="horz" wrap="square" anchor="ctr" anchorCtr="1"/>
            <a:lstStyle/>
            <a:p>
              <a:pPr>
                <a:defRPr sz="1200" b="1" i="0" u="none" strike="noStrike" kern="1200" baseline="0">
                  <a:solidFill>
                    <a:srgbClr val="0000FF"/>
                  </a:solidFill>
                  <a:latin typeface="Garamond" panose="02020404030301010803" pitchFamily="18" charset="0"/>
                  <a:ea typeface="+mn-ea"/>
                  <a:cs typeface="+mn-cs"/>
                </a:defRPr>
              </a:pPr>
              <a:endParaRPr lang="en-NG"/>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00FF"/>
                </a:solidFill>
                <a:latin typeface="Garamond" panose="02020404030301010803" pitchFamily="18" charset="0"/>
                <a:ea typeface="+mn-ea"/>
                <a:cs typeface="+mn-cs"/>
              </a:defRPr>
            </a:pPr>
            <a:endParaRPr lang="en-NG"/>
          </a:p>
        </c:txPr>
        <c:crossAx val="255506448"/>
        <c:crosses val="autoZero"/>
        <c:auto val="1"/>
        <c:lblAlgn val="ctr"/>
        <c:lblOffset val="100"/>
        <c:noMultiLvlLbl val="0"/>
      </c:catAx>
      <c:valAx>
        <c:axId val="255506448"/>
        <c:scaling>
          <c:orientation val="minMax"/>
        </c:scaling>
        <c:delete val="1"/>
        <c:axPos val="l"/>
        <c:majorGridlines>
          <c:spPr>
            <a:ln w="9525" cap="flat" cmpd="sng" algn="ctr">
              <a:solidFill>
                <a:schemeClr val="tx1">
                  <a:lumMod val="15000"/>
                  <a:lumOff val="85000"/>
                </a:schemeClr>
              </a:solidFill>
              <a:round/>
            </a:ln>
            <a:effectLst/>
          </c:spPr>
        </c:majorGridlines>
        <c:numFmt formatCode="_-* #,##0.000_-;\-* #,##0.000_-;_-* &quot;-&quot;??_-;_-@_-" sourceLinked="1"/>
        <c:majorTickMark val="none"/>
        <c:minorTickMark val="none"/>
        <c:tickLblPos val="nextTo"/>
        <c:crossAx val="255505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00FF"/>
              </a:solidFill>
              <a:latin typeface="Garamond" panose="02020404030301010803" pitchFamily="18" charset="0"/>
              <a:ea typeface="+mn-ea"/>
              <a:cs typeface="+mn-cs"/>
            </a:defRPr>
          </a:pPr>
          <a:endParaRPr lang="en-NG"/>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1200" b="1">
          <a:solidFill>
            <a:srgbClr val="0000FF"/>
          </a:solidFill>
          <a:latin typeface="Garamond" panose="02020404030301010803" pitchFamily="18" charset="0"/>
        </a:defRPr>
      </a:pPr>
      <a:endParaRPr lang="en-NG"/>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rgbClr val="0000FF"/>
                </a:solidFill>
                <a:latin typeface="Garamond" panose="02020404030301010803" pitchFamily="18" charset="0"/>
                <a:ea typeface="+mn-ea"/>
                <a:cs typeface="+mn-cs"/>
              </a:defRPr>
            </a:pPr>
            <a:r>
              <a:rPr lang="en-US" sz="1400" b="1" i="0" u="none" strike="noStrike" kern="1200" spc="0" baseline="0" dirty="0">
                <a:solidFill>
                  <a:srgbClr val="0000FF"/>
                </a:solidFill>
                <a:latin typeface="Garamond" panose="02020404030301010803" pitchFamily="18" charset="0"/>
              </a:rPr>
              <a:t>Nigeria’s Total GDP Size Before and </a:t>
            </a:r>
            <a:r>
              <a:rPr lang="en-US" sz="1400" b="1" i="0" u="none" strike="noStrike" kern="1200" spc="0" baseline="0">
                <a:solidFill>
                  <a:srgbClr val="0000FF"/>
                </a:solidFill>
                <a:latin typeface="Garamond" panose="02020404030301010803" pitchFamily="18" charset="0"/>
              </a:rPr>
              <a:t>After Rebasing at the 2019-2024 BDC rate </a:t>
            </a:r>
            <a:r>
              <a:rPr lang="en-US">
                <a:solidFill>
                  <a:srgbClr val="0000FF"/>
                </a:solidFill>
              </a:rPr>
              <a:t>($</a:t>
            </a:r>
            <a:r>
              <a:rPr lang="en-US" dirty="0">
                <a:solidFill>
                  <a:srgbClr val="0000FF"/>
                </a:solidFill>
              </a:rPr>
              <a:t>'bn)</a:t>
            </a:r>
          </a:p>
        </c:rich>
      </c:tx>
      <c:layout>
        <c:manualLayout>
          <c:xMode val="edge"/>
          <c:yMode val="edge"/>
          <c:x val="0.14074735091683507"/>
          <c:y val="3.3033034009394259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rgbClr val="0000FF"/>
              </a:solidFill>
              <a:latin typeface="Garamond" panose="02020404030301010803" pitchFamily="18" charset="0"/>
              <a:ea typeface="+mn-ea"/>
              <a:cs typeface="+mn-cs"/>
            </a:defRPr>
          </a:pPr>
          <a:endParaRPr lang="en-NG"/>
        </a:p>
      </c:txPr>
    </c:title>
    <c:autoTitleDeleted val="0"/>
    <c:plotArea>
      <c:layout/>
      <c:barChart>
        <c:barDir val="col"/>
        <c:grouping val="clustered"/>
        <c:varyColors val="0"/>
        <c:ser>
          <c:idx val="0"/>
          <c:order val="0"/>
          <c:tx>
            <c:strRef>
              <c:f>'GDP- Data &amp; Graph'!$B$11</c:f>
              <c:strCache>
                <c:ptCount val="1"/>
                <c:pt idx="0">
                  <c:v>Pre-Rebasing</c:v>
                </c:pt>
              </c:strCache>
            </c:strRef>
          </c:tx>
          <c:spPr>
            <a:solidFill>
              <a:schemeClr val="bg2">
                <a:lumMod val="75000"/>
              </a:schemeClr>
            </a:solidFill>
            <a:ln>
              <a:solidFill>
                <a:sysClr val="windowText" lastClr="000000"/>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Graph'!$C$11:$H$11</c:f>
              <c:numCache>
                <c:formatCode>_(* #,##0.00_);_(* \(#,##0.00\);_(* "-"??_);_(@_)</c:formatCode>
                <c:ptCount val="6"/>
                <c:pt idx="0">
                  <c:v>404.21870663336102</c:v>
                </c:pt>
                <c:pt idx="1">
                  <c:v>320.54612331414563</c:v>
                </c:pt>
                <c:pt idx="2">
                  <c:v>354.52560278111412</c:v>
                </c:pt>
                <c:pt idx="3">
                  <c:v>290.03869858105202</c:v>
                </c:pt>
                <c:pt idx="4">
                  <c:v>262.884573677991</c:v>
                </c:pt>
                <c:pt idx="5">
                  <c:v>179.64936359751911</c:v>
                </c:pt>
              </c:numCache>
            </c:numRef>
          </c:val>
          <c:extLst>
            <c:ext xmlns:c16="http://schemas.microsoft.com/office/drawing/2014/chart" uri="{C3380CC4-5D6E-409C-BE32-E72D297353CC}">
              <c16:uniqueId val="{00000000-9D82-45E9-AA0C-545A49B39EA0}"/>
            </c:ext>
          </c:extLst>
        </c:ser>
        <c:ser>
          <c:idx val="1"/>
          <c:order val="1"/>
          <c:tx>
            <c:strRef>
              <c:f>'GDP- Data &amp; Graph'!$B$12</c:f>
              <c:strCache>
                <c:ptCount val="1"/>
                <c:pt idx="0">
                  <c:v>Rebased GDP</c:v>
                </c:pt>
              </c:strCache>
            </c:strRef>
          </c:tx>
          <c:spPr>
            <a:solidFill>
              <a:srgbClr val="66FFFF"/>
            </a:solidFill>
            <a:ln>
              <a:solidFill>
                <a:sysClr val="windowText" lastClr="000000"/>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Graph'!$C$12:$H$12</c:f>
              <c:numCache>
                <c:formatCode>_(* #,##0.00_);_(* \(#,##0.00\);_(* "-"??_);_(@_)</c:formatCode>
                <c:ptCount val="6"/>
                <c:pt idx="0">
                  <c:v>569.22009436580618</c:v>
                </c:pt>
                <c:pt idx="1">
                  <c:v>443.95586126639097</c:v>
                </c:pt>
                <c:pt idx="2">
                  <c:v>489.89651364028555</c:v>
                </c:pt>
                <c:pt idx="3">
                  <c:v>393.04858821843197</c:v>
                </c:pt>
                <c:pt idx="4">
                  <c:v>352.1350246400321</c:v>
                </c:pt>
                <c:pt idx="5">
                  <c:v>241.37328274915509</c:v>
                </c:pt>
              </c:numCache>
            </c:numRef>
          </c:val>
          <c:extLst>
            <c:ext xmlns:c16="http://schemas.microsoft.com/office/drawing/2014/chart" uri="{C3380CC4-5D6E-409C-BE32-E72D297353CC}">
              <c16:uniqueId val="{00000001-9D82-45E9-AA0C-545A49B39EA0}"/>
            </c:ext>
          </c:extLst>
        </c:ser>
        <c:ser>
          <c:idx val="2"/>
          <c:order val="2"/>
          <c:tx>
            <c:strRef>
              <c:f>'GDP- Data &amp; Graph'!$B$13</c:f>
              <c:strCache>
                <c:ptCount val="1"/>
                <c:pt idx="0">
                  <c:v>Change in GDP Size</c:v>
                </c:pt>
              </c:strCache>
            </c:strRef>
          </c:tx>
          <c:spPr>
            <a:solidFill>
              <a:schemeClr val="accent2">
                <a:lumMod val="20000"/>
                <a:lumOff val="80000"/>
              </a:schemeClr>
            </a:solidFill>
            <a:ln>
              <a:solidFill>
                <a:sysClr val="windowText" lastClr="000000"/>
              </a:solid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Garamond" panose="02020404030301010803" pitchFamily="18" charset="0"/>
                    <a:ea typeface="+mn-ea"/>
                    <a:cs typeface="+mn-cs"/>
                  </a:defRPr>
                </a:pPr>
                <a:endParaRPr lang="en-NG"/>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'GDP- Data &amp; Graph'!$C$5:$H$5</c:f>
              <c:numCache>
                <c:formatCode>General</c:formatCode>
                <c:ptCount val="6"/>
                <c:pt idx="0">
                  <c:v>2019</c:v>
                </c:pt>
                <c:pt idx="1">
                  <c:v>2020</c:v>
                </c:pt>
                <c:pt idx="2">
                  <c:v>2021</c:v>
                </c:pt>
                <c:pt idx="3">
                  <c:v>2022</c:v>
                </c:pt>
                <c:pt idx="4">
                  <c:v>2023</c:v>
                </c:pt>
                <c:pt idx="5">
                  <c:v>2024</c:v>
                </c:pt>
              </c:numCache>
            </c:numRef>
          </c:cat>
          <c:val>
            <c:numRef>
              <c:f>'GDP- Data &amp; Graph'!$C$13:$H$13</c:f>
              <c:numCache>
                <c:formatCode>_(* #,##0.00_);_(* \(#,##0.00\);_(* "-"??_);_(@_)</c:formatCode>
                <c:ptCount val="6"/>
                <c:pt idx="0">
                  <c:v>165.00138773244515</c:v>
                </c:pt>
                <c:pt idx="1">
                  <c:v>123.40973795224534</c:v>
                </c:pt>
                <c:pt idx="2">
                  <c:v>135.37091085917143</c:v>
                </c:pt>
                <c:pt idx="3">
                  <c:v>103.00988963737996</c:v>
                </c:pt>
                <c:pt idx="4">
                  <c:v>89.2504509620411</c:v>
                </c:pt>
                <c:pt idx="5">
                  <c:v>61.723919151635982</c:v>
                </c:pt>
              </c:numCache>
            </c:numRef>
          </c:val>
          <c:extLst>
            <c:ext xmlns:c16="http://schemas.microsoft.com/office/drawing/2014/chart" uri="{C3380CC4-5D6E-409C-BE32-E72D297353CC}">
              <c16:uniqueId val="{00000002-9D82-45E9-AA0C-545A49B39EA0}"/>
            </c:ext>
          </c:extLst>
        </c:ser>
        <c:dLbls>
          <c:dLblPos val="inEnd"/>
          <c:showLegendKey val="0"/>
          <c:showVal val="1"/>
          <c:showCatName val="0"/>
          <c:showSerName val="0"/>
          <c:showPercent val="0"/>
          <c:showBubbleSize val="0"/>
        </c:dLbls>
        <c:gapWidth val="219"/>
        <c:axId val="1627502144"/>
        <c:axId val="1627497344"/>
      </c:barChart>
      <c:catAx>
        <c:axId val="162750214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r>
                  <a:rPr lang="en-US"/>
                  <a:t>In Billions of US Dollars</a:t>
                </a:r>
              </a:p>
            </c:rich>
          </c:tx>
          <c:overlay val="0"/>
          <c:spPr>
            <a:noFill/>
            <a:ln>
              <a:noFill/>
            </a:ln>
            <a:effectLst/>
          </c:spPr>
          <c:txPr>
            <a:bodyPr rot="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endParaRPr lang="en-NG"/>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endParaRPr lang="en-NG"/>
          </a:p>
        </c:txPr>
        <c:crossAx val="1627497344"/>
        <c:crosses val="autoZero"/>
        <c:auto val="1"/>
        <c:lblAlgn val="ctr"/>
        <c:lblOffset val="100"/>
        <c:noMultiLvlLbl val="0"/>
      </c:catAx>
      <c:valAx>
        <c:axId val="1627497344"/>
        <c:scaling>
          <c:orientation val="minMax"/>
        </c:scaling>
        <c:delete val="1"/>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crossAx val="1627502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3399"/>
              </a:solidFill>
              <a:latin typeface="Garamond" panose="02020404030301010803" pitchFamily="18" charset="0"/>
              <a:ea typeface="+mn-ea"/>
              <a:cs typeface="+mn-cs"/>
            </a:defRPr>
          </a:pPr>
          <a:endParaRPr lang="en-NG"/>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1200" b="1">
          <a:solidFill>
            <a:srgbClr val="003399"/>
          </a:solidFill>
          <a:latin typeface="Garamond" panose="02020404030301010803" pitchFamily="18" charset="0"/>
        </a:defRPr>
      </a:pPr>
      <a:endParaRPr lang="en-NG"/>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0.79535</cdr:x>
      <cdr:y>0.46246</cdr:y>
    </cdr:from>
    <cdr:to>
      <cdr:x>0.95393</cdr:x>
      <cdr:y>0.56133</cdr:y>
    </cdr:to>
    <cdr:sp macro="" textlink="">
      <cdr:nvSpPr>
        <cdr:cNvPr id="4" name="Oval 3">
          <a:extLst xmlns:a="http://schemas.openxmlformats.org/drawingml/2006/main">
            <a:ext uri="{FF2B5EF4-FFF2-40B4-BE49-F238E27FC236}">
              <a16:creationId xmlns:a16="http://schemas.microsoft.com/office/drawing/2014/main" id="{92D3BD2A-4811-F918-E760-5F286AE10FD9}"/>
            </a:ext>
          </a:extLst>
        </cdr:cNvPr>
        <cdr:cNvSpPr/>
      </cdr:nvSpPr>
      <cdr:spPr>
        <a:xfrm xmlns:a="http://schemas.openxmlformats.org/drawingml/2006/main" rot="19497636">
          <a:off x="4729117" y="1422396"/>
          <a:ext cx="942864" cy="304088"/>
        </a:xfrm>
        <a:prstGeom xmlns:a="http://schemas.openxmlformats.org/drawingml/2006/main" prst="ellipse">
          <a:avLst/>
        </a:prstGeom>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050" b="1" kern="1200" dirty="0">
              <a:solidFill>
                <a:srgbClr val="0000FF"/>
              </a:solidFill>
              <a:latin typeface="Garamond" panose="02020404030301010803" pitchFamily="18" charset="0"/>
            </a:rPr>
            <a:t>+34.36%</a:t>
          </a:r>
          <a:endParaRPr lang="en-NG" sz="1050" b="1" kern="1200" dirty="0">
            <a:solidFill>
              <a:srgbClr val="0000FF"/>
            </a:solidFill>
            <a:latin typeface="Garamond" panose="02020404030301010803" pitchFamily="18" charset="0"/>
          </a:endParaRPr>
        </a:p>
      </cdr:txBody>
    </cdr:sp>
  </cdr:relSizeAnchor>
  <cdr:relSizeAnchor xmlns:cdr="http://schemas.openxmlformats.org/drawingml/2006/chartDrawing">
    <cdr:from>
      <cdr:x>0.01862</cdr:x>
      <cdr:y>0.32963</cdr:y>
    </cdr:from>
    <cdr:to>
      <cdr:x>0.14946</cdr:x>
      <cdr:y>0.39619</cdr:y>
    </cdr:to>
    <cdr:sp macro="" textlink="">
      <cdr:nvSpPr>
        <cdr:cNvPr id="6" name="TextBox 5">
          <a:extLst xmlns:a="http://schemas.openxmlformats.org/drawingml/2006/main">
            <a:ext uri="{FF2B5EF4-FFF2-40B4-BE49-F238E27FC236}">
              <a16:creationId xmlns:a16="http://schemas.microsoft.com/office/drawing/2014/main" id="{2BB9BCCE-C1BE-0927-5E02-2B2FF08C1B98}"/>
            </a:ext>
          </a:extLst>
        </cdr:cNvPr>
        <cdr:cNvSpPr txBox="1"/>
      </cdr:nvSpPr>
      <cdr:spPr>
        <a:xfrm xmlns:a="http://schemas.openxmlformats.org/drawingml/2006/main">
          <a:off x="110733" y="1013854"/>
          <a:ext cx="777923" cy="204716"/>
        </a:xfrm>
        <a:prstGeom xmlns:a="http://schemas.openxmlformats.org/drawingml/2006/main" prst="rect">
          <a:avLst/>
        </a:prstGeom>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vertOverflow="clip" wrap="square" rtlCol="0"/>
        <a:lstStyle xmlns:a="http://schemas.openxmlformats.org/drawingml/2006/main"/>
        <a:p xmlns:a="http://schemas.openxmlformats.org/drawingml/2006/main">
          <a:r>
            <a:rPr lang="en-US" sz="1200" b="1" kern="1200" dirty="0">
              <a:solidFill>
                <a:srgbClr val="0000FF"/>
              </a:solidFill>
              <a:latin typeface="Garamond" panose="02020404030301010803" pitchFamily="18" charset="0"/>
            </a:rPr>
            <a:t>+40.83%</a:t>
          </a:r>
          <a:endParaRPr lang="en-NG" sz="1200" b="1" kern="1200" dirty="0">
            <a:solidFill>
              <a:srgbClr val="0000FF"/>
            </a:solidFill>
            <a:latin typeface="Garamond" panose="02020404030301010803" pitchFamily="18" charset="0"/>
          </a:endParaRPr>
        </a:p>
      </cdr:txBody>
    </cdr:sp>
  </cdr:relSizeAnchor>
  <cdr:relSizeAnchor xmlns:cdr="http://schemas.openxmlformats.org/drawingml/2006/chartDrawing">
    <cdr:from>
      <cdr:x>0.17206</cdr:x>
      <cdr:y>0.32396</cdr:y>
    </cdr:from>
    <cdr:to>
      <cdr:x>0.30289</cdr:x>
      <cdr:y>0.39052</cdr:y>
    </cdr:to>
    <cdr:sp macro="" textlink="">
      <cdr:nvSpPr>
        <cdr:cNvPr id="7" name="TextBox 1">
          <a:extLst xmlns:a="http://schemas.openxmlformats.org/drawingml/2006/main">
            <a:ext uri="{FF2B5EF4-FFF2-40B4-BE49-F238E27FC236}">
              <a16:creationId xmlns:a16="http://schemas.microsoft.com/office/drawing/2014/main" id="{55C2E7AA-B2C5-C262-CD76-F48A362F7A2A}"/>
            </a:ext>
          </a:extLst>
        </cdr:cNvPr>
        <cdr:cNvSpPr txBox="1"/>
      </cdr:nvSpPr>
      <cdr:spPr>
        <a:xfrm xmlns:a="http://schemas.openxmlformats.org/drawingml/2006/main">
          <a:off x="1023030" y="996416"/>
          <a:ext cx="777923" cy="204716"/>
        </a:xfrm>
        <a:prstGeom xmlns:a="http://schemas.openxmlformats.org/drawingml/2006/main" prst="rect">
          <a:avLst/>
        </a:prstGeom>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wrap="square" rtlCol="0"/>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b="1" kern="1200" dirty="0">
              <a:solidFill>
                <a:srgbClr val="0000FF"/>
              </a:solidFill>
              <a:latin typeface="Garamond" panose="02020404030301010803" pitchFamily="18" charset="0"/>
            </a:rPr>
            <a:t>+38.50%</a:t>
          </a:r>
          <a:endParaRPr lang="en-NG" sz="1200" b="1" kern="1200" dirty="0">
            <a:solidFill>
              <a:srgbClr val="0000FF"/>
            </a:solidFill>
            <a:latin typeface="Garamond" panose="02020404030301010803" pitchFamily="18" charset="0"/>
          </a:endParaRPr>
        </a:p>
      </cdr:txBody>
    </cdr:sp>
  </cdr:relSizeAnchor>
  <cdr:relSizeAnchor xmlns:cdr="http://schemas.openxmlformats.org/drawingml/2006/chartDrawing">
    <cdr:from>
      <cdr:x>0.33426</cdr:x>
      <cdr:y>0.28403</cdr:y>
    </cdr:from>
    <cdr:to>
      <cdr:x>0.4651</cdr:x>
      <cdr:y>0.35059</cdr:y>
    </cdr:to>
    <cdr:sp macro="" textlink="">
      <cdr:nvSpPr>
        <cdr:cNvPr id="8" name="TextBox 1">
          <a:extLst xmlns:a="http://schemas.openxmlformats.org/drawingml/2006/main">
            <a:ext uri="{FF2B5EF4-FFF2-40B4-BE49-F238E27FC236}">
              <a16:creationId xmlns:a16="http://schemas.microsoft.com/office/drawing/2014/main" id="{55C2E7AA-B2C5-C262-CD76-F48A362F7A2A}"/>
            </a:ext>
          </a:extLst>
        </cdr:cNvPr>
        <cdr:cNvSpPr txBox="1"/>
      </cdr:nvSpPr>
      <cdr:spPr>
        <a:xfrm xmlns:a="http://schemas.openxmlformats.org/drawingml/2006/main">
          <a:off x="1987506" y="873586"/>
          <a:ext cx="777923" cy="204716"/>
        </a:xfrm>
        <a:prstGeom xmlns:a="http://schemas.openxmlformats.org/drawingml/2006/main" prst="rect">
          <a:avLst/>
        </a:prstGeom>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wrap="square" rtlCol="0"/>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b="1" kern="1200" dirty="0">
              <a:solidFill>
                <a:srgbClr val="0000FF"/>
              </a:solidFill>
            </a:rPr>
            <a:t>+</a:t>
          </a:r>
          <a:r>
            <a:rPr lang="en-US" sz="1200" b="1" kern="1200" dirty="0">
              <a:solidFill>
                <a:srgbClr val="0000FF"/>
              </a:solidFill>
              <a:latin typeface="Garamond" panose="02020404030301010803" pitchFamily="18" charset="0"/>
            </a:rPr>
            <a:t>38.18</a:t>
          </a:r>
          <a:r>
            <a:rPr lang="en-US" sz="1200" b="1" kern="1200" dirty="0">
              <a:solidFill>
                <a:srgbClr val="0000FF"/>
              </a:solidFill>
            </a:rPr>
            <a:t>%</a:t>
          </a:r>
          <a:endParaRPr lang="en-NG" sz="1200" b="1" kern="1200" dirty="0">
            <a:solidFill>
              <a:srgbClr val="0000FF"/>
            </a:solidFill>
          </a:endParaRPr>
        </a:p>
      </cdr:txBody>
    </cdr:sp>
  </cdr:relSizeAnchor>
  <cdr:relSizeAnchor xmlns:cdr="http://schemas.openxmlformats.org/drawingml/2006/chartDrawing">
    <cdr:from>
      <cdr:x>0.5</cdr:x>
      <cdr:y>0.23965</cdr:y>
    </cdr:from>
    <cdr:to>
      <cdr:x>0.63083</cdr:x>
      <cdr:y>0.30621</cdr:y>
    </cdr:to>
    <cdr:sp macro="" textlink="">
      <cdr:nvSpPr>
        <cdr:cNvPr id="9" name="TextBox 1">
          <a:extLst xmlns:a="http://schemas.openxmlformats.org/drawingml/2006/main">
            <a:ext uri="{FF2B5EF4-FFF2-40B4-BE49-F238E27FC236}">
              <a16:creationId xmlns:a16="http://schemas.microsoft.com/office/drawing/2014/main" id="{55C2E7AA-B2C5-C262-CD76-F48A362F7A2A}"/>
            </a:ext>
          </a:extLst>
        </cdr:cNvPr>
        <cdr:cNvSpPr txBox="1"/>
      </cdr:nvSpPr>
      <cdr:spPr>
        <a:xfrm xmlns:a="http://schemas.openxmlformats.org/drawingml/2006/main">
          <a:off x="2972970" y="737108"/>
          <a:ext cx="777923" cy="204716"/>
        </a:xfrm>
        <a:prstGeom xmlns:a="http://schemas.openxmlformats.org/drawingml/2006/main" prst="rect">
          <a:avLst/>
        </a:prstGeom>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wrap="square" rtlCol="0"/>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b="1" kern="1200" dirty="0">
              <a:solidFill>
                <a:srgbClr val="0000FF"/>
              </a:solidFill>
              <a:latin typeface="Garamond" panose="02020404030301010803" pitchFamily="18" charset="0"/>
            </a:rPr>
            <a:t>+35.52%</a:t>
          </a:r>
          <a:endParaRPr lang="en-NG" sz="1200" b="1" kern="1200" dirty="0">
            <a:solidFill>
              <a:srgbClr val="0000FF"/>
            </a:solidFill>
            <a:latin typeface="Garamond" panose="02020404030301010803" pitchFamily="18" charset="0"/>
          </a:endParaRPr>
        </a:p>
      </cdr:txBody>
    </cdr:sp>
  </cdr:relSizeAnchor>
  <cdr:relSizeAnchor xmlns:cdr="http://schemas.openxmlformats.org/drawingml/2006/chartDrawing">
    <cdr:from>
      <cdr:x>0.66756</cdr:x>
      <cdr:y>0.18197</cdr:y>
    </cdr:from>
    <cdr:to>
      <cdr:x>0.79839</cdr:x>
      <cdr:y>0.24853</cdr:y>
    </cdr:to>
    <cdr:sp macro="" textlink="">
      <cdr:nvSpPr>
        <cdr:cNvPr id="10" name="TextBox 1">
          <a:extLst xmlns:a="http://schemas.openxmlformats.org/drawingml/2006/main">
            <a:ext uri="{FF2B5EF4-FFF2-40B4-BE49-F238E27FC236}">
              <a16:creationId xmlns:a16="http://schemas.microsoft.com/office/drawing/2014/main" id="{55C2E7AA-B2C5-C262-CD76-F48A362F7A2A}"/>
            </a:ext>
          </a:extLst>
        </cdr:cNvPr>
        <cdr:cNvSpPr txBox="1"/>
      </cdr:nvSpPr>
      <cdr:spPr>
        <a:xfrm xmlns:a="http://schemas.openxmlformats.org/drawingml/2006/main">
          <a:off x="3969259" y="559687"/>
          <a:ext cx="777923" cy="204716"/>
        </a:xfrm>
        <a:prstGeom xmlns:a="http://schemas.openxmlformats.org/drawingml/2006/main" prst="rect">
          <a:avLst/>
        </a:prstGeom>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wrap="square" rtlCol="0"/>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b="1" kern="1200" dirty="0">
              <a:solidFill>
                <a:srgbClr val="0000FF"/>
              </a:solidFill>
              <a:latin typeface="Garamond" panose="02020404030301010803" pitchFamily="18" charset="0"/>
            </a:rPr>
            <a:t>+33.95%</a:t>
          </a:r>
          <a:endParaRPr lang="en-NG" sz="1200" b="1" kern="1200" dirty="0">
            <a:solidFill>
              <a:srgbClr val="0000FF"/>
            </a:solidFill>
            <a:latin typeface="Garamond" panose="02020404030301010803"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676"/>
          </a:xfrm>
          <a:prstGeom prst="rect">
            <a:avLst/>
          </a:prstGeom>
        </p:spPr>
        <p:txBody>
          <a:bodyPr vert="horz" lIns="96616" tIns="48308" rIns="96616" bIns="48308" rtlCol="0"/>
          <a:lstStyle>
            <a:lvl1pPr algn="l">
              <a:defRPr sz="1300"/>
            </a:lvl1pPr>
          </a:lstStyle>
          <a:p>
            <a:endParaRPr lang="en-US" dirty="0"/>
          </a:p>
        </p:txBody>
      </p:sp>
      <p:sp>
        <p:nvSpPr>
          <p:cNvPr id="3" name="Date Placeholder 2"/>
          <p:cNvSpPr>
            <a:spLocks noGrp="1"/>
          </p:cNvSpPr>
          <p:nvPr>
            <p:ph type="dt" idx="1"/>
          </p:nvPr>
        </p:nvSpPr>
        <p:spPr>
          <a:xfrm>
            <a:off x="3902597" y="0"/>
            <a:ext cx="2985558" cy="502676"/>
          </a:xfrm>
          <a:prstGeom prst="rect">
            <a:avLst/>
          </a:prstGeom>
        </p:spPr>
        <p:txBody>
          <a:bodyPr vert="horz" lIns="96616" tIns="48308" rIns="96616" bIns="48308" rtlCol="0"/>
          <a:lstStyle>
            <a:lvl1pPr algn="r">
              <a:defRPr sz="1300"/>
            </a:lvl1pPr>
          </a:lstStyle>
          <a:p>
            <a:fld id="{930FEDFF-BB46-43C6-82F8-7B658C141D19}" type="datetimeFigureOut">
              <a:rPr lang="en-US" smtClean="0"/>
              <a:t>1/15/2026</a:t>
            </a:fld>
            <a:endParaRPr lang="en-US" dirty="0"/>
          </a:p>
        </p:txBody>
      </p:sp>
      <p:sp>
        <p:nvSpPr>
          <p:cNvPr id="4" name="Slide Image Placeholder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6616" tIns="48308" rIns="96616" bIns="48308" rtlCol="0" anchor="ctr"/>
          <a:lstStyle/>
          <a:p>
            <a:endParaRPr lang="en-US" dirty="0"/>
          </a:p>
        </p:txBody>
      </p:sp>
      <p:sp>
        <p:nvSpPr>
          <p:cNvPr id="5" name="Notes Placeholder 4"/>
          <p:cNvSpPr>
            <a:spLocks noGrp="1"/>
          </p:cNvSpPr>
          <p:nvPr>
            <p:ph type="body" sz="quarter" idx="3"/>
          </p:nvPr>
        </p:nvSpPr>
        <p:spPr>
          <a:xfrm>
            <a:off x="688975" y="4821506"/>
            <a:ext cx="5511800" cy="3944868"/>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6039"/>
            <a:ext cx="2985558" cy="502674"/>
          </a:xfrm>
          <a:prstGeom prst="rect">
            <a:avLst/>
          </a:prstGeom>
        </p:spPr>
        <p:txBody>
          <a:bodyPr vert="horz" lIns="96616" tIns="48308" rIns="96616" bIns="48308"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02597" y="9516039"/>
            <a:ext cx="2985558" cy="502674"/>
          </a:xfrm>
          <a:prstGeom prst="rect">
            <a:avLst/>
          </a:prstGeom>
        </p:spPr>
        <p:txBody>
          <a:bodyPr vert="horz" lIns="96616" tIns="48308" rIns="96616" bIns="48308" rtlCol="0" anchor="b"/>
          <a:lstStyle>
            <a:lvl1pPr algn="r">
              <a:defRPr sz="1300"/>
            </a:lvl1pPr>
          </a:lstStyle>
          <a:p>
            <a:fld id="{5E3B41B6-87D3-46AB-97F3-AE260328FA32}" type="slidenum">
              <a:rPr lang="en-US" smtClean="0"/>
              <a:t>‹#›</a:t>
            </a:fld>
            <a:endParaRPr lang="en-US" dirty="0"/>
          </a:p>
        </p:txBody>
      </p:sp>
    </p:spTree>
    <p:extLst>
      <p:ext uri="{BB962C8B-B14F-4D97-AF65-F5344CB8AC3E}">
        <p14:creationId xmlns:p14="http://schemas.microsoft.com/office/powerpoint/2010/main" val="490158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09AE0-93C4-A10C-1C55-D917E970C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9C934-FD3D-B910-B505-29D535BB0E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C8085-7FB0-4D69-6B63-C895B39C7B80}"/>
              </a:ext>
            </a:extLst>
          </p:cNvPr>
          <p:cNvSpPr>
            <a:spLocks noGrp="1"/>
          </p:cNvSpPr>
          <p:nvPr>
            <p:ph type="body" idx="1"/>
          </p:nvPr>
        </p:nvSpPr>
        <p:spPr/>
        <p:txBody>
          <a:bodyPr/>
          <a:lstStyle/>
          <a:p>
            <a:endParaRPr lang="en-NG" dirty="0"/>
          </a:p>
        </p:txBody>
      </p:sp>
      <p:sp>
        <p:nvSpPr>
          <p:cNvPr id="4" name="Slide Number Placeholder 3">
            <a:extLst>
              <a:ext uri="{FF2B5EF4-FFF2-40B4-BE49-F238E27FC236}">
                <a16:creationId xmlns:a16="http://schemas.microsoft.com/office/drawing/2014/main" id="{BC64F011-38D4-C06C-83A1-51C41228214B}"/>
              </a:ext>
            </a:extLst>
          </p:cNvPr>
          <p:cNvSpPr>
            <a:spLocks noGrp="1"/>
          </p:cNvSpPr>
          <p:nvPr>
            <p:ph type="sldNum" sz="quarter" idx="5"/>
          </p:nvPr>
        </p:nvSpPr>
        <p:spPr/>
        <p:txBody>
          <a:bodyPr/>
          <a:lstStyle/>
          <a:p>
            <a:fld id="{5E3B41B6-87D3-46AB-97F3-AE260328FA32}" type="slidenum">
              <a:rPr lang="en-US" smtClean="0"/>
              <a:t>7</a:t>
            </a:fld>
            <a:endParaRPr lang="en-US" dirty="0"/>
          </a:p>
        </p:txBody>
      </p:sp>
    </p:spTree>
    <p:extLst>
      <p:ext uri="{BB962C8B-B14F-4D97-AF65-F5344CB8AC3E}">
        <p14:creationId xmlns:p14="http://schemas.microsoft.com/office/powerpoint/2010/main" val="4161526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3B41B6-87D3-46AB-97F3-AE260328FA32}" type="slidenum">
              <a:rPr lang="en-US" smtClean="0"/>
              <a:t>16</a:t>
            </a:fld>
            <a:endParaRPr lang="en-US" dirty="0"/>
          </a:p>
        </p:txBody>
      </p:sp>
    </p:spTree>
    <p:extLst>
      <p:ext uri="{BB962C8B-B14F-4D97-AF65-F5344CB8AC3E}">
        <p14:creationId xmlns:p14="http://schemas.microsoft.com/office/powerpoint/2010/main" val="2692053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2953C5-D066-48B8-BE43-64A9E353A667}"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2489712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8C5D34-8B53-41C9-8538-BCE16EF8AD87}"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3759415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AC6706-41C4-446E-9B06-8398136673C1}"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1944811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33C7C30-4E07-4154-8A84-2A3780E363A7}"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472446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07E6A1-C540-49D4-B06C-8BB415D384B6}"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183715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6D57E4-4484-41C0-8CE1-2E181D0AC7F4}"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3535171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A8A21A-EF2A-4E2B-957D-B18D2505E78B}" type="datetime1">
              <a:rPr lang="en-US" smtClean="0"/>
              <a:t>1/15/2026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2927211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EB17E7B-6611-425D-974C-188931F0F388}" type="datetime1">
              <a:rPr lang="en-US" smtClean="0"/>
              <a:t>1/15/2026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3774111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B2A57B-7847-4EF7-B1D5-38F477ABC37C}" type="datetime1">
              <a:rPr lang="en-US" smtClean="0"/>
              <a:t>1/15/2026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312899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7ADD94-3F77-452B-8C2C-0339CACDE894}" type="datetime1">
              <a:rPr lang="en-US" smtClean="0"/>
              <a:t>1/15/2026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827111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189699-4852-4C38-B8E8-250A33F71FBC}" type="datetime1">
              <a:rPr lang="en-US" smtClean="0"/>
              <a:t>1/15/2026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375598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EC45D-4157-4145-8EBC-93B82A623865}"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4268815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A249F7-7557-4B3E-9A5D-5FEF3AB33559}" type="datetime1">
              <a:rPr lang="en-US" smtClean="0"/>
              <a:t>1/15/2026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1928972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C01DEE-A0FD-4E23-9ACE-01D2C66D2FBC}"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4180496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F28625-39C2-4E0B-A024-948DE7E2C0D3}"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163F6D-9FE4-4392-97EC-B8043CBF641E}" type="slidenum">
              <a:rPr lang="en-US" smtClean="0"/>
              <a:t>‹#›</a:t>
            </a:fld>
            <a:endParaRPr lang="en-US" dirty="0"/>
          </a:p>
        </p:txBody>
      </p:sp>
    </p:spTree>
    <p:extLst>
      <p:ext uri="{BB962C8B-B14F-4D97-AF65-F5344CB8AC3E}">
        <p14:creationId xmlns:p14="http://schemas.microsoft.com/office/powerpoint/2010/main" val="65778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4A23E0-46FE-471D-B2AD-9A3B60D2C73F}" type="datetime1">
              <a:rPr lang="en-US" smtClean="0"/>
              <a:t>1/15/2026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74902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5867EE-649B-4753-970F-70767D0F2F50}" type="datetime1">
              <a:rPr lang="en-US" smtClean="0"/>
              <a:t>1/15/2026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3095873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E1B92D-B798-4F7A-AAA9-13FA7C6F4F46}" type="datetime1">
              <a:rPr lang="en-US" smtClean="0"/>
              <a:t>1/15/2026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2233507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82D59B-34B9-4FAE-8F94-A43BFD4A7C2B}" type="datetime1">
              <a:rPr lang="en-US" smtClean="0"/>
              <a:t>1/15/2026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1594789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062DA-D8DA-46C0-B0F7-C87A51A338B4}" type="datetime1">
              <a:rPr lang="en-US" smtClean="0"/>
              <a:t>1/15/2026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3032215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F1D738-4F5B-4F73-97CD-16BA70B35606}" type="datetime1">
              <a:rPr lang="en-US" smtClean="0"/>
              <a:t>1/15/2026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1498786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62906A-C435-4353-AD21-B65A7936B95B}" type="datetime1">
              <a:rPr lang="en-US" smtClean="0"/>
              <a:t>1/15/2026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967D09-3A63-487D-84D5-C140C46D93F1}" type="slidenum">
              <a:rPr lang="en-US" smtClean="0"/>
              <a:t>‹#›</a:t>
            </a:fld>
            <a:endParaRPr lang="en-US" dirty="0"/>
          </a:p>
        </p:txBody>
      </p:sp>
    </p:spTree>
    <p:extLst>
      <p:ext uri="{BB962C8B-B14F-4D97-AF65-F5344CB8AC3E}">
        <p14:creationId xmlns:p14="http://schemas.microsoft.com/office/powerpoint/2010/main" val="3266899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EFB352-A9FB-4F73-AE64-69EE2EDD6660}" type="datetime1">
              <a:rPr lang="en-US" smtClean="0"/>
              <a:t>1/15/2026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967D09-3A63-487D-84D5-C140C46D93F1}" type="slidenum">
              <a:rPr lang="en-US" smtClean="0"/>
              <a:t>‹#›</a:t>
            </a:fld>
            <a:endParaRPr lang="en-US" dirty="0"/>
          </a:p>
        </p:txBody>
      </p:sp>
      <p:pic>
        <p:nvPicPr>
          <p:cNvPr id="9" name="Picture 8" descr="Econ assoc top Continuation"/>
          <p:cNvPicPr/>
          <p:nvPr userDrawn="1"/>
        </p:nvPicPr>
        <p:blipFill>
          <a:blip r:embed="rId13" cstate="print"/>
          <a:srcRect/>
          <a:stretch>
            <a:fillRect/>
          </a:stretch>
        </p:blipFill>
        <p:spPr bwMode="auto">
          <a:xfrm>
            <a:off x="0" y="14288"/>
            <a:ext cx="2032000" cy="785812"/>
          </a:xfrm>
          <a:prstGeom prst="rect">
            <a:avLst/>
          </a:prstGeom>
          <a:noFill/>
          <a:ln w="9525">
            <a:noFill/>
            <a:miter lim="800000"/>
            <a:headEnd/>
            <a:tailEnd/>
          </a:ln>
        </p:spPr>
      </p:pic>
      <p:graphicFrame>
        <p:nvGraphicFramePr>
          <p:cNvPr id="10" name="Object 9"/>
          <p:cNvGraphicFramePr>
            <a:graphicFrameLocks noChangeAspect="1"/>
          </p:cNvGraphicFramePr>
          <p:nvPr userDrawn="1">
            <p:extLst>
              <p:ext uri="{D42A27DB-BD31-4B8C-83A1-F6EECF244321}">
                <p14:modId xmlns:p14="http://schemas.microsoft.com/office/powerpoint/2010/main" val="2197365745"/>
              </p:ext>
            </p:extLst>
          </p:nvPr>
        </p:nvGraphicFramePr>
        <p:xfrm>
          <a:off x="10872686" y="6019800"/>
          <a:ext cx="1319314" cy="838200"/>
        </p:xfrm>
        <a:graphic>
          <a:graphicData uri="http://schemas.openxmlformats.org/presentationml/2006/ole">
            <mc:AlternateContent xmlns:mc="http://schemas.openxmlformats.org/markup-compatibility/2006">
              <mc:Choice xmlns:v="urn:schemas-microsoft-com:vml" Requires="v">
                <p:oleObj name="Picture" r:id="rId14" imgW="2514600" imgH="2423880" progId="Word.Picture.8">
                  <p:embed/>
                </p:oleObj>
              </mc:Choice>
              <mc:Fallback>
                <p:oleObj name="Picture" r:id="rId14" imgW="2514600" imgH="2423880" progId="Word.Picture.8">
                  <p:embed/>
                  <p:pic>
                    <p:nvPicPr>
                      <p:cNvPr id="10" name="Object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872686" y="6019800"/>
                        <a:ext cx="1319314" cy="838200"/>
                      </a:xfrm>
                      <a:prstGeom prst="rect">
                        <a:avLst/>
                      </a:prstGeom>
                      <a:noFill/>
                    </p:spPr>
                  </p:pic>
                </p:oleObj>
              </mc:Fallback>
            </mc:AlternateContent>
          </a:graphicData>
        </a:graphic>
      </p:graphicFrame>
    </p:spTree>
    <p:extLst>
      <p:ext uri="{BB962C8B-B14F-4D97-AF65-F5344CB8AC3E}">
        <p14:creationId xmlns:p14="http://schemas.microsoft.com/office/powerpoint/2010/main" val="2428186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4A31F-9640-4F7F-99D6-096DA202E83C}" type="datetime1">
              <a:rPr lang="en-US" smtClean="0"/>
              <a:t>1/15/2026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163F6D-9FE4-4392-97EC-B8043CBF641E}" type="slidenum">
              <a:rPr lang="en-US" smtClean="0"/>
              <a:t>‹#›</a:t>
            </a:fld>
            <a:endParaRPr lang="en-US" dirty="0"/>
          </a:p>
        </p:txBody>
      </p:sp>
    </p:spTree>
    <p:extLst>
      <p:ext uri="{BB962C8B-B14F-4D97-AF65-F5344CB8AC3E}">
        <p14:creationId xmlns:p14="http://schemas.microsoft.com/office/powerpoint/2010/main" val="3253350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5894294"/>
          </a:xfrm>
        </p:spPr>
        <p:txBody>
          <a:bodyPr>
            <a:normAutofit fontScale="90000"/>
          </a:bodyPr>
          <a:lstStyle/>
          <a:p>
            <a:pPr algn="ct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br>
              <a:rPr lang="en-GB" sz="2400" b="1" dirty="0">
                <a:solidFill>
                  <a:srgbClr val="0000FF"/>
                </a:solidFill>
                <a:latin typeface="Garamond" panose="02020404030301010803" pitchFamily="18" charset="0"/>
                <a:ea typeface="Calibri" panose="020F0502020204030204" pitchFamily="34" charset="0"/>
                <a:cs typeface="Times New Roman" panose="02020603050405020304" pitchFamily="18" charset="0"/>
              </a:rPr>
            </a:br>
            <a:endParaRPr lang="en-GB" sz="6600" dirty="0">
              <a:solidFill>
                <a:srgbClr val="0000FF"/>
              </a:solidFill>
              <a:latin typeface="Garamond" panose="02020404030301010803" pitchFamily="18" charset="0"/>
            </a:endParaRPr>
          </a:p>
        </p:txBody>
      </p:sp>
      <p:pic>
        <p:nvPicPr>
          <p:cNvPr id="6" name="Picture 2"/>
          <p:cNvPicPr>
            <a:picLocks noChangeAspect="1" noChangeArrowheads="1"/>
          </p:cNvPicPr>
          <p:nvPr/>
        </p:nvPicPr>
        <p:blipFill>
          <a:blip r:embed="rId2" cstate="print"/>
          <a:srcRect/>
          <a:stretch>
            <a:fillRect/>
          </a:stretch>
        </p:blipFill>
        <p:spPr bwMode="auto">
          <a:xfrm>
            <a:off x="3495207" y="1383237"/>
            <a:ext cx="5201585" cy="4091526"/>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4B163F6D-9FE4-4392-97EC-B8043CBF641E}" type="slidenum">
              <a:rPr lang="en-US" smtClean="0">
                <a:solidFill>
                  <a:prstClr val="black">
                    <a:tint val="75000"/>
                  </a:prstClr>
                </a:solidFill>
              </a:rPr>
              <a:pPr/>
              <a:t>1</a:t>
            </a:fld>
            <a:endParaRPr lang="en-US" dirty="0">
              <a:solidFill>
                <a:prstClr val="black">
                  <a:tint val="75000"/>
                </a:prstClr>
              </a:solidFill>
            </a:endParaRPr>
          </a:p>
        </p:txBody>
      </p:sp>
      <p:sp>
        <p:nvSpPr>
          <p:cNvPr id="5" name="TextBox 4">
            <a:extLst>
              <a:ext uri="{FF2B5EF4-FFF2-40B4-BE49-F238E27FC236}">
                <a16:creationId xmlns:a16="http://schemas.microsoft.com/office/drawing/2014/main" id="{09D89BFE-A945-4347-8854-B0176DD63D89}"/>
              </a:ext>
            </a:extLst>
          </p:cNvPr>
          <p:cNvSpPr txBox="1"/>
          <p:nvPr/>
        </p:nvSpPr>
        <p:spPr>
          <a:xfrm>
            <a:off x="4687" y="0"/>
            <a:ext cx="150058" cy="6858000"/>
          </a:xfrm>
          <a:prstGeom prst="rect">
            <a:avLst/>
          </a:prstGeom>
          <a:solidFill>
            <a:srgbClr val="0F2470">
              <a:alpha val="92941"/>
            </a:srgbClr>
          </a:solidFill>
          <a:ln>
            <a:noFill/>
          </a:ln>
        </p:spPr>
        <p:txBody>
          <a:bodyPr wrap="square" rtlCol="0">
            <a:spAutoFit/>
          </a:bodyPr>
          <a:lstStyle/>
          <a:p>
            <a:endParaRPr lang="en-US" dirty="0"/>
          </a:p>
        </p:txBody>
      </p:sp>
    </p:spTree>
    <p:extLst>
      <p:ext uri="{BB962C8B-B14F-4D97-AF65-F5344CB8AC3E}">
        <p14:creationId xmlns:p14="http://schemas.microsoft.com/office/powerpoint/2010/main" val="1860591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0AB74-E52A-BDDE-93DE-FC145E3DF2F1}"/>
            </a:ext>
          </a:extLst>
        </p:cNvPr>
        <p:cNvGrpSpPr/>
        <p:nvPr/>
      </p:nvGrpSpPr>
      <p:grpSpPr>
        <a:xfrm>
          <a:off x="0" y="0"/>
          <a:ext cx="0" cy="0"/>
          <a:chOff x="0" y="0"/>
          <a:chExt cx="0" cy="0"/>
        </a:xfrm>
      </p:grpSpPr>
      <p:sp>
        <p:nvSpPr>
          <p:cNvPr id="33" name="Slide Number Placeholder 4">
            <a:extLst>
              <a:ext uri="{FF2B5EF4-FFF2-40B4-BE49-F238E27FC236}">
                <a16:creationId xmlns:a16="http://schemas.microsoft.com/office/drawing/2014/main" id="{3A371CC8-E7D6-4AB0-40F7-74E3724773F8}"/>
              </a:ext>
            </a:extLst>
          </p:cNvPr>
          <p:cNvSpPr>
            <a:spLocks noGrp="1"/>
          </p:cNvSpPr>
          <p:nvPr>
            <p:ph type="sldNum" sz="quarter" idx="12"/>
          </p:nvPr>
        </p:nvSpPr>
        <p:spPr>
          <a:xfrm>
            <a:off x="8610600" y="6356350"/>
            <a:ext cx="2743200" cy="365125"/>
          </a:xfrm>
        </p:spPr>
        <p:txBody>
          <a:bodyPr/>
          <a:lstStyle/>
          <a:p>
            <a:pPr>
              <a:spcAft>
                <a:spcPts val="600"/>
              </a:spcAft>
            </a:pPr>
            <a:fld id="{A7967D09-3A63-487D-84D5-C140C46D93F1}" type="slidenum">
              <a:rPr lang="en-US" smtClean="0"/>
              <a:pPr>
                <a:spcAft>
                  <a:spcPts val="600"/>
                </a:spcAft>
              </a:pPr>
              <a:t>10</a:t>
            </a:fld>
            <a:endParaRPr lang="en-US"/>
          </a:p>
        </p:txBody>
      </p:sp>
      <p:sp>
        <p:nvSpPr>
          <p:cNvPr id="6" name="TextBox 5">
            <a:extLst>
              <a:ext uri="{FF2B5EF4-FFF2-40B4-BE49-F238E27FC236}">
                <a16:creationId xmlns:a16="http://schemas.microsoft.com/office/drawing/2014/main" id="{6424D131-AB88-36BB-045B-E07BD2F39D3D}"/>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AE74817E-6E47-F385-0B0F-30E76DA1594C}"/>
              </a:ext>
            </a:extLst>
          </p:cNvPr>
          <p:cNvSpPr txBox="1"/>
          <p:nvPr/>
        </p:nvSpPr>
        <p:spPr>
          <a:xfrm>
            <a:off x="2132253" y="30745"/>
            <a:ext cx="8308299"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National Economy and Market Overview in 2025</a:t>
            </a:r>
          </a:p>
        </p:txBody>
      </p:sp>
      <p:sp>
        <p:nvSpPr>
          <p:cNvPr id="12" name="TextBox 11">
            <a:extLst>
              <a:ext uri="{FF2B5EF4-FFF2-40B4-BE49-F238E27FC236}">
                <a16:creationId xmlns:a16="http://schemas.microsoft.com/office/drawing/2014/main" id="{E704B04D-314F-90F4-1884-A672E7C9EBC8}"/>
              </a:ext>
            </a:extLst>
          </p:cNvPr>
          <p:cNvSpPr txBox="1"/>
          <p:nvPr/>
        </p:nvSpPr>
        <p:spPr>
          <a:xfrm>
            <a:off x="3579958" y="528985"/>
            <a:ext cx="6758354" cy="523220"/>
          </a:xfrm>
          <a:prstGeom prst="rect">
            <a:avLst/>
          </a:prstGeom>
          <a:noFill/>
        </p:spPr>
        <p:txBody>
          <a:bodyPr wrap="square">
            <a:spAutoFit/>
          </a:bodyPr>
          <a:lstStyle/>
          <a:p>
            <a:pPr algn="just"/>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Recovery: </a:t>
            </a:r>
            <a:r>
              <a:rPr lang="en-US" sz="2000" kern="0" dirty="0">
                <a:solidFill>
                  <a:srgbClr val="0000FF"/>
                </a:solidFill>
                <a:latin typeface="Garamond" panose="02020404030301010803" pitchFamily="18" charset="0"/>
                <a:ea typeface="Aptos" panose="020B0004020202020204" pitchFamily="34" charset="0"/>
                <a:cs typeface="Aptos" panose="020B0004020202020204" pitchFamily="34" charset="0"/>
              </a:rPr>
              <a:t>Sectoral Recovery Outcomes</a:t>
            </a:r>
            <a:endParaRPr lang="en-US" sz="2000" i="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graphicFrame>
        <p:nvGraphicFramePr>
          <p:cNvPr id="3" name="Table 2">
            <a:extLst>
              <a:ext uri="{FF2B5EF4-FFF2-40B4-BE49-F238E27FC236}">
                <a16:creationId xmlns:a16="http://schemas.microsoft.com/office/drawing/2014/main" id="{59FEAD75-F5F2-E609-9D5D-F707FC047343}"/>
              </a:ext>
            </a:extLst>
          </p:cNvPr>
          <p:cNvGraphicFramePr>
            <a:graphicFrameLocks noGrp="1"/>
          </p:cNvGraphicFramePr>
          <p:nvPr>
            <p:extLst>
              <p:ext uri="{D42A27DB-BD31-4B8C-83A1-F6EECF244321}">
                <p14:modId xmlns:p14="http://schemas.microsoft.com/office/powerpoint/2010/main" val="3021836102"/>
              </p:ext>
            </p:extLst>
          </p:nvPr>
        </p:nvGraphicFramePr>
        <p:xfrm>
          <a:off x="284814" y="990866"/>
          <a:ext cx="11302584" cy="5776428"/>
        </p:xfrm>
        <a:graphic>
          <a:graphicData uri="http://schemas.openxmlformats.org/drawingml/2006/table">
            <a:tbl>
              <a:tblPr firstRow="1" firstCol="1" bandRow="1"/>
              <a:tblGrid>
                <a:gridCol w="2956847">
                  <a:extLst>
                    <a:ext uri="{9D8B030D-6E8A-4147-A177-3AD203B41FA5}">
                      <a16:colId xmlns:a16="http://schemas.microsoft.com/office/drawing/2014/main" val="556696493"/>
                    </a:ext>
                  </a:extLst>
                </a:gridCol>
                <a:gridCol w="2161540">
                  <a:extLst>
                    <a:ext uri="{9D8B030D-6E8A-4147-A177-3AD203B41FA5}">
                      <a16:colId xmlns:a16="http://schemas.microsoft.com/office/drawing/2014/main" val="3811481476"/>
                    </a:ext>
                  </a:extLst>
                </a:gridCol>
                <a:gridCol w="3004216">
                  <a:extLst>
                    <a:ext uri="{9D8B030D-6E8A-4147-A177-3AD203B41FA5}">
                      <a16:colId xmlns:a16="http://schemas.microsoft.com/office/drawing/2014/main" val="837307306"/>
                    </a:ext>
                  </a:extLst>
                </a:gridCol>
                <a:gridCol w="3179981">
                  <a:extLst>
                    <a:ext uri="{9D8B030D-6E8A-4147-A177-3AD203B41FA5}">
                      <a16:colId xmlns:a16="http://schemas.microsoft.com/office/drawing/2014/main" val="2013539517"/>
                    </a:ext>
                  </a:extLst>
                </a:gridCol>
              </a:tblGrid>
              <a:tr h="293697">
                <a:tc>
                  <a:txBody>
                    <a:bodyPr/>
                    <a:lstStyle/>
                    <a:p>
                      <a:pPr algn="ctr">
                        <a:lnSpc>
                          <a:spcPct val="107000"/>
                        </a:lnSpc>
                        <a:spcAft>
                          <a:spcPts val="800"/>
                        </a:spcAft>
                        <a:buNone/>
                      </a:pPr>
                      <a:r>
                        <a:rPr lang="en-NG"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Sector</a:t>
                      </a:r>
                      <a:endParaRPr lang="en-NG" sz="24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a:lnSpc>
                          <a:spcPct val="107000"/>
                        </a:lnSpc>
                        <a:spcAft>
                          <a:spcPts val="800"/>
                        </a:spcAft>
                        <a:buNone/>
                      </a:pPr>
                      <a:r>
                        <a:rPr lang="en-NG"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Reform Type</a:t>
                      </a:r>
                      <a:endParaRPr lang="en-NG" sz="24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a:lnSpc>
                          <a:spcPct val="107000"/>
                        </a:lnSpc>
                        <a:spcAft>
                          <a:spcPts val="800"/>
                        </a:spcAft>
                        <a:buNone/>
                      </a:pPr>
                      <a:r>
                        <a:rPr lang="en-NG"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Policy Action</a:t>
                      </a:r>
                      <a:endParaRPr lang="en-NG" sz="24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a:lnSpc>
                          <a:spcPct val="107000"/>
                        </a:lnSpc>
                        <a:spcAft>
                          <a:spcPts val="800"/>
                        </a:spcAft>
                        <a:buNone/>
                      </a:pPr>
                      <a:r>
                        <a:rPr lang="en-NG"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Economic Impact</a:t>
                      </a:r>
                      <a:endParaRPr lang="en-NG" sz="24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extLst>
                  <a:ext uri="{0D108BD9-81ED-4DB2-BD59-A6C34878D82A}">
                    <a16:rowId xmlns:a16="http://schemas.microsoft.com/office/drawing/2014/main" val="2137201768"/>
                  </a:ext>
                </a:extLst>
              </a:tr>
              <a:tr h="1103990">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Energy</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Cost-Reflective Reform</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Font typeface="Symbol" panose="05050102010706020507" pitchFamily="18" charset="2"/>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Petrol subsidy removal</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Oil and gas sector liberalisation</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Improved </a:t>
                      </a: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supply incentives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183957204"/>
                  </a:ext>
                </a:extLst>
              </a:tr>
              <a:tr h="539417">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Telecommunications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Cost-Reflective Reform</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Font typeface="Symbol" panose="05050102010706020507" pitchFamily="18" charset="2"/>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Telco Tariff Adjustments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Telecom sector returns to profits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81552300"/>
                  </a:ext>
                </a:extLst>
              </a:tr>
              <a:tr h="539417">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Pharmaceuticals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FX Reform</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indent="-285750">
                        <a:lnSpc>
                          <a:spcPct val="107000"/>
                        </a:lnSpc>
                        <a:spcAft>
                          <a:spcPts val="800"/>
                        </a:spcAft>
                        <a:buFont typeface="Arial" panose="020B0604020202020204" pitchFamily="34" charset="0"/>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FX market liberalisation</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Reversal of multi-billion-naira losses, </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2337160"/>
                  </a:ext>
                </a:extLst>
              </a:tr>
              <a:tr h="395015">
                <a:tc>
                  <a:txBody>
                    <a:bodyPr/>
                    <a:lstStyle/>
                    <a:p>
                      <a:pPr>
                        <a:lnSpc>
                          <a:spcPct val="107000"/>
                        </a:lnSpc>
                        <a:spcAft>
                          <a:spcPts val="800"/>
                        </a:spcAft>
                        <a:buNone/>
                      </a:pPr>
                      <a:r>
                        <a:rPr lang="en-NG" sz="1800" b="1" kern="10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Manufacturing</a:t>
                      </a:r>
                      <a:endParaRPr lang="en-NG" sz="1800" b="1" kern="10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FX Reform</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indent="-285750">
                        <a:lnSpc>
                          <a:spcPct val="107000"/>
                        </a:lnSpc>
                        <a:spcAft>
                          <a:spcPts val="800"/>
                        </a:spcAft>
                        <a:buFont typeface="Arial" panose="020B0604020202020204" pitchFamily="34" charset="0"/>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FX market liberalisation</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 gradual recovery in output.</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249944407"/>
                  </a:ext>
                </a:extLst>
              </a:tr>
              <a:tr h="797940">
                <a:tc>
                  <a:txBody>
                    <a:bodyPr/>
                    <a:lstStyle/>
                    <a:p>
                      <a:pPr>
                        <a:lnSpc>
                          <a:spcPct val="107000"/>
                        </a:lnSpc>
                        <a:spcAft>
                          <a:spcPts val="800"/>
                        </a:spcAft>
                        <a:buNone/>
                      </a:pPr>
                      <a:r>
                        <a:rPr lang="en-NG" sz="1800" b="1" kern="10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Transportation</a:t>
                      </a:r>
                      <a:endParaRPr lang="en-NG" sz="1800" b="1" kern="10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Interventions</a:t>
                      </a:r>
                      <a:endParaRPr lang="en-NG" sz="1800" b="1" kern="10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Font typeface="Symbol" panose="05050102010706020507" pitchFamily="18" charset="2"/>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CNG, Rail, Roads, and Inter-state bus terminals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Lower fuel costs; improved logistics efficiency</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47791491"/>
                  </a:ext>
                </a:extLst>
              </a:tr>
              <a:tr h="1830399">
                <a:tc>
                  <a:txBody>
                    <a:bodyPr/>
                    <a:lstStyle/>
                    <a:p>
                      <a:pPr>
                        <a:lnSpc>
                          <a:spcPct val="107000"/>
                        </a:lnSpc>
                        <a:spcAft>
                          <a:spcPts val="800"/>
                        </a:spcAft>
                        <a:buNone/>
                      </a:pPr>
                      <a:r>
                        <a:rPr lang="en-NG" sz="1800" b="1" kern="10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Agriculture</a:t>
                      </a:r>
                      <a:endParaRPr lang="en-NG" sz="1800" b="1" kern="10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Interventions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spcAft>
                          <a:spcPts val="800"/>
                        </a:spcAft>
                        <a:buFont typeface="Symbol" panose="05050102010706020507" pitchFamily="18" charset="2"/>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Federal and state interventions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150-day import duty-free window</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VAT removal on key inputs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Input cost reduction, improved food supply.</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5455" marR="654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342955853"/>
                  </a:ext>
                </a:extLst>
              </a:tr>
            </a:tbl>
          </a:graphicData>
        </a:graphic>
      </p:graphicFrame>
    </p:spTree>
    <p:custDataLst>
      <p:tags r:id="rId1"/>
    </p:custDataLst>
    <p:extLst>
      <p:ext uri="{BB962C8B-B14F-4D97-AF65-F5344CB8AC3E}">
        <p14:creationId xmlns:p14="http://schemas.microsoft.com/office/powerpoint/2010/main" val="3213053860"/>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63965-E17E-CBB0-ABE2-30C980413A91}"/>
            </a:ext>
          </a:extLst>
        </p:cNvPr>
        <p:cNvGrpSpPr/>
        <p:nvPr/>
      </p:nvGrpSpPr>
      <p:grpSpPr>
        <a:xfrm>
          <a:off x="0" y="0"/>
          <a:ext cx="0" cy="0"/>
          <a:chOff x="0" y="0"/>
          <a:chExt cx="0" cy="0"/>
        </a:xfrm>
      </p:grpSpPr>
      <p:sp>
        <p:nvSpPr>
          <p:cNvPr id="33" name="Slide Number Placeholder 4">
            <a:extLst>
              <a:ext uri="{FF2B5EF4-FFF2-40B4-BE49-F238E27FC236}">
                <a16:creationId xmlns:a16="http://schemas.microsoft.com/office/drawing/2014/main" id="{914C7B28-0A30-6580-88F6-8C59CCC208F2}"/>
              </a:ext>
            </a:extLst>
          </p:cNvPr>
          <p:cNvSpPr>
            <a:spLocks noGrp="1"/>
          </p:cNvSpPr>
          <p:nvPr>
            <p:ph type="sldNum" sz="quarter" idx="12"/>
          </p:nvPr>
        </p:nvSpPr>
        <p:spPr>
          <a:xfrm>
            <a:off x="8610600" y="6356350"/>
            <a:ext cx="2743200" cy="365125"/>
          </a:xfrm>
        </p:spPr>
        <p:txBody>
          <a:bodyPr/>
          <a:lstStyle/>
          <a:p>
            <a:pPr>
              <a:spcAft>
                <a:spcPts val="600"/>
              </a:spcAft>
            </a:pPr>
            <a:fld id="{A7967D09-3A63-487D-84D5-C140C46D93F1}" type="slidenum">
              <a:rPr lang="en-US" smtClean="0"/>
              <a:pPr>
                <a:spcAft>
                  <a:spcPts val="600"/>
                </a:spcAft>
              </a:pPr>
              <a:t>11</a:t>
            </a:fld>
            <a:endParaRPr lang="en-US"/>
          </a:p>
        </p:txBody>
      </p:sp>
      <p:sp>
        <p:nvSpPr>
          <p:cNvPr id="6" name="TextBox 5">
            <a:extLst>
              <a:ext uri="{FF2B5EF4-FFF2-40B4-BE49-F238E27FC236}">
                <a16:creationId xmlns:a16="http://schemas.microsoft.com/office/drawing/2014/main" id="{2A3B7B3C-F2ED-1D89-6DBC-4F1F151C84D5}"/>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E44F6497-AAA5-9FEF-6D59-BE41E355A2DD}"/>
              </a:ext>
            </a:extLst>
          </p:cNvPr>
          <p:cNvSpPr txBox="1"/>
          <p:nvPr/>
        </p:nvSpPr>
        <p:spPr>
          <a:xfrm>
            <a:off x="1627056" y="-29833"/>
            <a:ext cx="8576344"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National Economy and Market Overview in 2025</a:t>
            </a:r>
          </a:p>
        </p:txBody>
      </p:sp>
      <p:sp>
        <p:nvSpPr>
          <p:cNvPr id="12" name="TextBox 11">
            <a:extLst>
              <a:ext uri="{FF2B5EF4-FFF2-40B4-BE49-F238E27FC236}">
                <a16:creationId xmlns:a16="http://schemas.microsoft.com/office/drawing/2014/main" id="{8E2C29D3-ACD6-07E0-0BB4-0784C0C8B10D}"/>
              </a:ext>
            </a:extLst>
          </p:cNvPr>
          <p:cNvSpPr txBox="1"/>
          <p:nvPr/>
        </p:nvSpPr>
        <p:spPr>
          <a:xfrm>
            <a:off x="4284496" y="328355"/>
            <a:ext cx="6758354" cy="400110"/>
          </a:xfrm>
          <a:prstGeom prst="rect">
            <a:avLst/>
          </a:prstGeom>
          <a:noFill/>
        </p:spPr>
        <p:txBody>
          <a:bodyPr wrap="square">
            <a:spAutoFit/>
          </a:bodyPr>
          <a:lstStyle/>
          <a:p>
            <a:pPr algn="just"/>
            <a:r>
              <a:rPr lang="en-US" sz="2000" b="1" kern="0" dirty="0">
                <a:solidFill>
                  <a:srgbClr val="0000FF"/>
                </a:solidFill>
                <a:latin typeface="Garamond" panose="02020404030301010803" pitchFamily="18" charset="0"/>
                <a:ea typeface="Aptos" panose="020B0004020202020204" pitchFamily="34" charset="0"/>
                <a:cs typeface="Aptos" panose="020B0004020202020204" pitchFamily="34" charset="0"/>
              </a:rPr>
              <a:t>Recovery: </a:t>
            </a:r>
            <a:r>
              <a:rPr lang="en-US" sz="2000" kern="0" dirty="0">
                <a:solidFill>
                  <a:srgbClr val="0000FF"/>
                </a:solidFill>
                <a:latin typeface="Garamond" panose="02020404030301010803" pitchFamily="18" charset="0"/>
                <a:ea typeface="Aptos" panose="020B0004020202020204" pitchFamily="34" charset="0"/>
                <a:cs typeface="Aptos" panose="020B0004020202020204" pitchFamily="34" charset="0"/>
              </a:rPr>
              <a:t>Sectoral Recovery Outcomes</a:t>
            </a:r>
            <a:endParaRPr lang="en-US" sz="2000" i="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graphicFrame>
        <p:nvGraphicFramePr>
          <p:cNvPr id="3" name="Table 2">
            <a:extLst>
              <a:ext uri="{FF2B5EF4-FFF2-40B4-BE49-F238E27FC236}">
                <a16:creationId xmlns:a16="http://schemas.microsoft.com/office/drawing/2014/main" id="{B844B83B-11B1-C6BD-53B3-59EEEC73E1C6}"/>
              </a:ext>
            </a:extLst>
          </p:cNvPr>
          <p:cNvGraphicFramePr>
            <a:graphicFrameLocks noGrp="1"/>
          </p:cNvGraphicFramePr>
          <p:nvPr>
            <p:extLst>
              <p:ext uri="{D42A27DB-BD31-4B8C-83A1-F6EECF244321}">
                <p14:modId xmlns:p14="http://schemas.microsoft.com/office/powerpoint/2010/main" val="964247708"/>
              </p:ext>
            </p:extLst>
          </p:nvPr>
        </p:nvGraphicFramePr>
        <p:xfrm>
          <a:off x="452202" y="658418"/>
          <a:ext cx="11527435" cy="6134009"/>
        </p:xfrm>
        <a:graphic>
          <a:graphicData uri="http://schemas.openxmlformats.org/drawingml/2006/table">
            <a:tbl>
              <a:tblPr firstRow="1" firstCol="1" bandRow="1"/>
              <a:tblGrid>
                <a:gridCol w="4196298">
                  <a:extLst>
                    <a:ext uri="{9D8B030D-6E8A-4147-A177-3AD203B41FA5}">
                      <a16:colId xmlns:a16="http://schemas.microsoft.com/office/drawing/2014/main" val="556696493"/>
                    </a:ext>
                  </a:extLst>
                </a:gridCol>
                <a:gridCol w="3067614">
                  <a:extLst>
                    <a:ext uri="{9D8B030D-6E8A-4147-A177-3AD203B41FA5}">
                      <a16:colId xmlns:a16="http://schemas.microsoft.com/office/drawing/2014/main" val="3811481476"/>
                    </a:ext>
                  </a:extLst>
                </a:gridCol>
                <a:gridCol w="4263523">
                  <a:extLst>
                    <a:ext uri="{9D8B030D-6E8A-4147-A177-3AD203B41FA5}">
                      <a16:colId xmlns:a16="http://schemas.microsoft.com/office/drawing/2014/main" val="837307306"/>
                    </a:ext>
                  </a:extLst>
                </a:gridCol>
              </a:tblGrid>
              <a:tr h="470024">
                <a:tc>
                  <a:txBody>
                    <a:bodyPr/>
                    <a:lstStyle/>
                    <a:p>
                      <a:pPr>
                        <a:lnSpc>
                          <a:spcPct val="107000"/>
                        </a:lnSpc>
                        <a:spcAft>
                          <a:spcPts val="800"/>
                        </a:spcAft>
                        <a:buNone/>
                      </a:pPr>
                      <a:r>
                        <a:rPr lang="en-NG"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Intervention Category</a:t>
                      </a:r>
                      <a:endParaRPr lang="en-NG" sz="2400"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nSpc>
                          <a:spcPct val="107000"/>
                        </a:lnSpc>
                        <a:spcAft>
                          <a:spcPts val="800"/>
                        </a:spcAft>
                        <a:buNone/>
                      </a:pPr>
                      <a:r>
                        <a:rPr lang="en-NG"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Policy</a:t>
                      </a:r>
                      <a:r>
                        <a:rPr lang="en-US"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 Action</a:t>
                      </a:r>
                      <a:endParaRPr lang="en-NG" sz="2400"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nSpc>
                          <a:spcPct val="107000"/>
                        </a:lnSpc>
                        <a:spcAft>
                          <a:spcPts val="800"/>
                        </a:spcAft>
                        <a:buNone/>
                      </a:pPr>
                      <a:r>
                        <a:rPr lang="en-NG" sz="24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Illustrative Examples</a:t>
                      </a:r>
                      <a:endParaRPr lang="en-NG" sz="2400"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extLst>
                  <a:ext uri="{0D108BD9-81ED-4DB2-BD59-A6C34878D82A}">
                    <a16:rowId xmlns:a16="http://schemas.microsoft.com/office/drawing/2014/main" val="2137201768"/>
                  </a:ext>
                </a:extLst>
              </a:tr>
              <a:tr h="662426">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Regional Commissions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Creation of new regional development institutions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Establishment of five new development commissions across geopolitical zones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183957204"/>
                  </a:ext>
                </a:extLst>
              </a:tr>
              <a:tr h="1424065">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Place-Based Interventions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Infrastructure, transport</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Enugu State: five ultramodern transport terminals; 100 CNG buses; 2,000 hybrid taxis; Enugu Air launch; proposed 135.5km rail link to Onne Port. Lagos State: major rail and bus infrastructure investments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81552300"/>
                  </a:ext>
                </a:extLst>
              </a:tr>
              <a:tr h="884806">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People / Human Capital-Based Interventions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Wage reforms and skills development</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Adoption of N70,000 minimum wage by most states; Lagos</a:t>
                      </a:r>
                      <a:r>
                        <a:rPr lang="en-NG" sz="1800" b="1" kern="100" dirty="0">
                          <a:solidFill>
                            <a:srgbClr val="003399"/>
                          </a:solidFill>
                          <a:effectLst/>
                          <a:latin typeface="Garamond" panose="02020404030301010803" pitchFamily="18" charset="0"/>
                          <a:ea typeface="DengXian" panose="02010600030101010101" pitchFamily="2" charset="-122"/>
                          <a:cs typeface="Garamond" panose="02020404030301010803" pitchFamily="18" charset="0"/>
                        </a:rPr>
                        <a:t>–</a:t>
                      </a: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World Bank Eko Secondary Education Project</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2337160"/>
                  </a:ext>
                </a:extLst>
              </a:tr>
              <a:tr h="884806">
                <a:tc>
                  <a:txBody>
                    <a:bodyPr/>
                    <a:lstStyle/>
                    <a:p>
                      <a:pPr>
                        <a:lnSpc>
                          <a:spcPct val="107000"/>
                        </a:lnSpc>
                        <a:spcAft>
                          <a:spcPts val="800"/>
                        </a:spcAft>
                        <a:buNone/>
                      </a:pPr>
                      <a:r>
                        <a:rPr lang="en-NG" sz="1800" b="1" kern="10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Product and Service / Output-Based Interventions</a:t>
                      </a:r>
                      <a:endParaRPr lang="en-NG" sz="1800" b="1" kern="10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State-led industrial and service-sector investments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Benue: cassava, beer, and juice factories; Niger State: Africa’s largest shea nut processing plant</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249944407"/>
                  </a:ext>
                </a:extLst>
              </a:tr>
              <a:tr h="1482522">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Portfolio / </a:t>
                      </a:r>
                      <a:r>
                        <a:rPr lang="en-NG" sz="1800" b="1" kern="100" dirty="0" err="1">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Assetisation</a:t>
                      </a: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-Based Interventions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Leveraging capital markets and asset monetisation</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1800" b="1" kern="100" dirty="0">
                          <a:solidFill>
                            <a:srgbClr val="003399"/>
                          </a:solidFill>
                          <a:effectLst/>
                          <a:latin typeface="Garamond" panose="02020404030301010803" pitchFamily="18" charset="0"/>
                          <a:ea typeface="DengXian" panose="02010600030101010101" pitchFamily="2" charset="-122"/>
                          <a:cs typeface="Times New Roman" panose="02020603050405020304" pitchFamily="18" charset="0"/>
                        </a:rPr>
                        <a:t>Lagos: N14.815bn Series 3 Green Bond and N230bn Series 4 Conventional Bond; Akwa Ibom &amp; Ogun: state-backed airline services. Nasarawa: lithium projects; BPE: planned listing of 91 public assets</a:t>
                      </a:r>
                      <a:endParaRPr lang="en-NG" sz="1800" b="1" kern="100" dirty="0">
                        <a:solidFill>
                          <a:srgbClr val="003399"/>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47791491"/>
                  </a:ext>
                </a:extLst>
              </a:tr>
            </a:tbl>
          </a:graphicData>
        </a:graphic>
      </p:graphicFrame>
    </p:spTree>
    <p:custDataLst>
      <p:tags r:id="rId1"/>
    </p:custDataLst>
    <p:extLst>
      <p:ext uri="{BB962C8B-B14F-4D97-AF65-F5344CB8AC3E}">
        <p14:creationId xmlns:p14="http://schemas.microsoft.com/office/powerpoint/2010/main" val="1513048121"/>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2E314-12D0-191A-242D-CF70810BEDA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EC925A2-2F9E-17E0-90E9-A6D73DEA7ADE}"/>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39126A75-F054-9FD6-1F1B-614EE6E515F9}"/>
              </a:ext>
            </a:extLst>
          </p:cNvPr>
          <p:cNvSpPr txBox="1"/>
          <p:nvPr/>
        </p:nvSpPr>
        <p:spPr>
          <a:xfrm>
            <a:off x="2198534" y="120134"/>
            <a:ext cx="7794932"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Areas of Concern and Risk to Recovery </a:t>
            </a:r>
          </a:p>
        </p:txBody>
      </p:sp>
      <p:sp>
        <p:nvSpPr>
          <p:cNvPr id="3" name="Oval 2">
            <a:extLst>
              <a:ext uri="{FF2B5EF4-FFF2-40B4-BE49-F238E27FC236}">
                <a16:creationId xmlns:a16="http://schemas.microsoft.com/office/drawing/2014/main" id="{9EE90F5B-0F08-867D-D340-1AC03DE98F20}"/>
              </a:ext>
            </a:extLst>
          </p:cNvPr>
          <p:cNvSpPr/>
          <p:nvPr/>
        </p:nvSpPr>
        <p:spPr>
          <a:xfrm>
            <a:off x="173506" y="1229193"/>
            <a:ext cx="4458455" cy="465328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buNone/>
            </a:pPr>
            <a:r>
              <a:rPr lang="en-US" sz="24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Despite clear evidence of a macroeconomic recovery, questions remain about the extent of reform impact and the pace of recovery in critical areas. Notable areas of concern include:</a:t>
            </a:r>
          </a:p>
        </p:txBody>
      </p:sp>
      <p:sp>
        <p:nvSpPr>
          <p:cNvPr id="4" name="TextBox 3">
            <a:extLst>
              <a:ext uri="{FF2B5EF4-FFF2-40B4-BE49-F238E27FC236}">
                <a16:creationId xmlns:a16="http://schemas.microsoft.com/office/drawing/2014/main" id="{C065E4EB-A56A-E889-80CE-B1EB81E671C7}"/>
              </a:ext>
            </a:extLst>
          </p:cNvPr>
          <p:cNvSpPr txBox="1"/>
          <p:nvPr/>
        </p:nvSpPr>
        <p:spPr>
          <a:xfrm>
            <a:off x="5926225" y="1676853"/>
            <a:ext cx="2861363" cy="954107"/>
          </a:xfrm>
          <a:prstGeom prst="rect">
            <a:avLst/>
          </a:prstGeom>
          <a:noFill/>
          <a:ln>
            <a:solidFill>
              <a:schemeClr val="accent5">
                <a:lumMod val="75000"/>
              </a:schemeClr>
            </a:solid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Government Revenue</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11" name="Arrow: Right 10">
            <a:extLst>
              <a:ext uri="{FF2B5EF4-FFF2-40B4-BE49-F238E27FC236}">
                <a16:creationId xmlns:a16="http://schemas.microsoft.com/office/drawing/2014/main" id="{C535B00B-4229-91C1-8A21-E66104553213}"/>
              </a:ext>
            </a:extLst>
          </p:cNvPr>
          <p:cNvSpPr/>
          <p:nvPr/>
        </p:nvSpPr>
        <p:spPr>
          <a:xfrm>
            <a:off x="4920368" y="3294226"/>
            <a:ext cx="717450" cy="523219"/>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G"/>
          </a:p>
        </p:txBody>
      </p:sp>
      <p:sp>
        <p:nvSpPr>
          <p:cNvPr id="17" name="TextBox 16">
            <a:extLst>
              <a:ext uri="{FF2B5EF4-FFF2-40B4-BE49-F238E27FC236}">
                <a16:creationId xmlns:a16="http://schemas.microsoft.com/office/drawing/2014/main" id="{EEAE4D11-693E-19C4-2CCD-AFC9AC9DECF8}"/>
              </a:ext>
            </a:extLst>
          </p:cNvPr>
          <p:cNvSpPr txBox="1"/>
          <p:nvPr/>
        </p:nvSpPr>
        <p:spPr>
          <a:xfrm>
            <a:off x="9379347" y="1676853"/>
            <a:ext cx="2535241" cy="954107"/>
          </a:xfrm>
          <a:prstGeom prst="rect">
            <a:avLst/>
          </a:prstGeom>
          <a:solidFill>
            <a:schemeClr val="accent1">
              <a:lumMod val="40000"/>
              <a:lumOff val="60000"/>
            </a:schemeClr>
          </a:solidFill>
          <a:ln>
            <a:solidFill>
              <a:schemeClr val="accent5">
                <a:lumMod val="75000"/>
              </a:schemeClr>
            </a:solid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Capital project funding</a:t>
            </a:r>
            <a:r>
              <a:rPr lang="en-US" sz="2000" b="1" kern="0" dirty="0">
                <a:solidFill>
                  <a:srgbClr val="0000FF"/>
                </a:solidFill>
                <a:latin typeface="Garamond" panose="02020404030301010803" pitchFamily="18" charset="0"/>
                <a:ea typeface="Aptos" panose="020B0004020202020204" pitchFamily="34" charset="0"/>
                <a:cs typeface="Aptos" panose="020B0004020202020204" pitchFamily="34" charset="0"/>
              </a:rPr>
              <a:t> </a:t>
            </a:r>
          </a:p>
        </p:txBody>
      </p:sp>
      <p:sp>
        <p:nvSpPr>
          <p:cNvPr id="18" name="TextBox 17">
            <a:extLst>
              <a:ext uri="{FF2B5EF4-FFF2-40B4-BE49-F238E27FC236}">
                <a16:creationId xmlns:a16="http://schemas.microsoft.com/office/drawing/2014/main" id="{9D899111-ECAB-9986-A852-A7805E2A7947}"/>
              </a:ext>
            </a:extLst>
          </p:cNvPr>
          <p:cNvSpPr txBox="1"/>
          <p:nvPr/>
        </p:nvSpPr>
        <p:spPr>
          <a:xfrm>
            <a:off x="5931877" y="4025707"/>
            <a:ext cx="2861363" cy="954107"/>
          </a:xfrm>
          <a:prstGeom prst="rect">
            <a:avLst/>
          </a:prstGeom>
          <a:solidFill>
            <a:schemeClr val="accent1">
              <a:lumMod val="40000"/>
              <a:lumOff val="60000"/>
            </a:schemeClr>
          </a:solidFill>
          <a:ln>
            <a:solidFill>
              <a:schemeClr val="accent5">
                <a:lumMod val="75000"/>
              </a:schemeClr>
            </a:solid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FDI Stock inflows</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2" name="TextBox 1">
            <a:extLst>
              <a:ext uri="{FF2B5EF4-FFF2-40B4-BE49-F238E27FC236}">
                <a16:creationId xmlns:a16="http://schemas.microsoft.com/office/drawing/2014/main" id="{E9CF8726-85DE-33BF-15F2-95AE8B3C8CFF}"/>
              </a:ext>
            </a:extLst>
          </p:cNvPr>
          <p:cNvSpPr txBox="1"/>
          <p:nvPr/>
        </p:nvSpPr>
        <p:spPr>
          <a:xfrm>
            <a:off x="9379347" y="4019060"/>
            <a:ext cx="2535241" cy="954107"/>
          </a:xfrm>
          <a:prstGeom prst="rect">
            <a:avLst/>
          </a:prstGeom>
          <a:noFill/>
          <a:ln>
            <a:solidFill>
              <a:schemeClr val="accent5">
                <a:lumMod val="75000"/>
              </a:schemeClr>
            </a:solid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Diplomatic Backlash</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Tree>
    <p:custDataLst>
      <p:tags r:id="rId1"/>
    </p:custDataLst>
    <p:extLst>
      <p:ext uri="{BB962C8B-B14F-4D97-AF65-F5344CB8AC3E}">
        <p14:creationId xmlns:p14="http://schemas.microsoft.com/office/powerpoint/2010/main" val="3538863329"/>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A526A-D7DB-80BC-2BCA-3440D86108BA}"/>
            </a:ext>
          </a:extLst>
        </p:cNvPr>
        <p:cNvGrpSpPr/>
        <p:nvPr/>
      </p:nvGrpSpPr>
      <p:grpSpPr>
        <a:xfrm>
          <a:off x="0" y="0"/>
          <a:ext cx="0" cy="0"/>
          <a:chOff x="0" y="0"/>
          <a:chExt cx="0" cy="0"/>
        </a:xfrm>
      </p:grpSpPr>
      <p:sp>
        <p:nvSpPr>
          <p:cNvPr id="33" name="Slide Number Placeholder 4">
            <a:extLst>
              <a:ext uri="{FF2B5EF4-FFF2-40B4-BE49-F238E27FC236}">
                <a16:creationId xmlns:a16="http://schemas.microsoft.com/office/drawing/2014/main" id="{76B8F04D-420C-804A-8875-99E6BE091ED8}"/>
              </a:ext>
            </a:extLst>
          </p:cNvPr>
          <p:cNvSpPr>
            <a:spLocks noGrp="1"/>
          </p:cNvSpPr>
          <p:nvPr>
            <p:ph type="sldNum" sz="quarter" idx="12"/>
          </p:nvPr>
        </p:nvSpPr>
        <p:spPr>
          <a:xfrm>
            <a:off x="8610600" y="6356350"/>
            <a:ext cx="2743200" cy="365125"/>
          </a:xfrm>
        </p:spPr>
        <p:txBody>
          <a:bodyPr/>
          <a:lstStyle/>
          <a:p>
            <a:pPr>
              <a:spcAft>
                <a:spcPts val="600"/>
              </a:spcAft>
            </a:pPr>
            <a:fld id="{A7967D09-3A63-487D-84D5-C140C46D93F1}" type="slidenum">
              <a:rPr lang="en-US" smtClean="0"/>
              <a:pPr>
                <a:spcAft>
                  <a:spcPts val="600"/>
                </a:spcAft>
              </a:pPr>
              <a:t>13</a:t>
            </a:fld>
            <a:endParaRPr lang="en-US"/>
          </a:p>
        </p:txBody>
      </p:sp>
      <p:sp>
        <p:nvSpPr>
          <p:cNvPr id="6" name="TextBox 5">
            <a:extLst>
              <a:ext uri="{FF2B5EF4-FFF2-40B4-BE49-F238E27FC236}">
                <a16:creationId xmlns:a16="http://schemas.microsoft.com/office/drawing/2014/main" id="{BBF49132-A136-2362-DCA6-2022A244FB92}"/>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74A176DD-2476-1AF6-230D-07E3B1AB8DD4}"/>
              </a:ext>
            </a:extLst>
          </p:cNvPr>
          <p:cNvSpPr txBox="1"/>
          <p:nvPr/>
        </p:nvSpPr>
        <p:spPr>
          <a:xfrm>
            <a:off x="2514599" y="67320"/>
            <a:ext cx="7258987"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Outlook for 2026</a:t>
            </a:r>
          </a:p>
        </p:txBody>
      </p:sp>
      <p:sp>
        <p:nvSpPr>
          <p:cNvPr id="4" name="TextBox 3">
            <a:extLst>
              <a:ext uri="{FF2B5EF4-FFF2-40B4-BE49-F238E27FC236}">
                <a16:creationId xmlns:a16="http://schemas.microsoft.com/office/drawing/2014/main" id="{27224325-165C-1C79-6F6A-3BF60F06F2A9}"/>
              </a:ext>
            </a:extLst>
          </p:cNvPr>
          <p:cNvSpPr txBox="1"/>
          <p:nvPr/>
        </p:nvSpPr>
        <p:spPr>
          <a:xfrm>
            <a:off x="548643" y="528985"/>
            <a:ext cx="10918832" cy="646331"/>
          </a:xfrm>
          <a:prstGeom prst="rect">
            <a:avLst/>
          </a:prstGeom>
          <a:noFill/>
        </p:spPr>
        <p:txBody>
          <a:bodyPr wrap="square">
            <a:spAutoFit/>
          </a:bodyPr>
          <a:lstStyle/>
          <a:p>
            <a:pPr algn="ctr"/>
            <a:r>
              <a:rPr lang="en-US" sz="1800" kern="0" dirty="0">
                <a:solidFill>
                  <a:srgbClr val="0000FF"/>
                </a:solidFill>
                <a:latin typeface="Garamond" panose="02020404030301010803" pitchFamily="18" charset="0"/>
                <a:ea typeface="Aptos" panose="020B0004020202020204" pitchFamily="34" charset="0"/>
                <a:cs typeface="Aptos" panose="020B0004020202020204" pitchFamily="34" charset="0"/>
              </a:rPr>
              <a:t>We expect the recovery and associated positive outcomes to extend into 2026. Most Analysts are in consensus that stable conditions will prevail in 2026;</a:t>
            </a:r>
            <a:endParaRPr lang="en-US" sz="1800" i="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graphicFrame>
        <p:nvGraphicFramePr>
          <p:cNvPr id="5" name="Table 4">
            <a:extLst>
              <a:ext uri="{FF2B5EF4-FFF2-40B4-BE49-F238E27FC236}">
                <a16:creationId xmlns:a16="http://schemas.microsoft.com/office/drawing/2014/main" id="{FE70C111-54D2-6E37-742D-CD528401B935}"/>
              </a:ext>
            </a:extLst>
          </p:cNvPr>
          <p:cNvGraphicFramePr>
            <a:graphicFrameLocks noGrp="1"/>
          </p:cNvGraphicFramePr>
          <p:nvPr>
            <p:extLst>
              <p:ext uri="{D42A27DB-BD31-4B8C-83A1-F6EECF244321}">
                <p14:modId xmlns:p14="http://schemas.microsoft.com/office/powerpoint/2010/main" val="825950702"/>
              </p:ext>
            </p:extLst>
          </p:nvPr>
        </p:nvGraphicFramePr>
        <p:xfrm>
          <a:off x="548644" y="1439055"/>
          <a:ext cx="10918832" cy="4489508"/>
        </p:xfrm>
        <a:graphic>
          <a:graphicData uri="http://schemas.openxmlformats.org/drawingml/2006/table">
            <a:tbl>
              <a:tblPr firstRow="1" firstCol="1" bandRow="1"/>
              <a:tblGrid>
                <a:gridCol w="680611">
                  <a:extLst>
                    <a:ext uri="{9D8B030D-6E8A-4147-A177-3AD203B41FA5}">
                      <a16:colId xmlns:a16="http://schemas.microsoft.com/office/drawing/2014/main" val="2070133966"/>
                    </a:ext>
                  </a:extLst>
                </a:gridCol>
                <a:gridCol w="3338127">
                  <a:extLst>
                    <a:ext uri="{9D8B030D-6E8A-4147-A177-3AD203B41FA5}">
                      <a16:colId xmlns:a16="http://schemas.microsoft.com/office/drawing/2014/main" val="1029222880"/>
                    </a:ext>
                  </a:extLst>
                </a:gridCol>
                <a:gridCol w="2229261">
                  <a:extLst>
                    <a:ext uri="{9D8B030D-6E8A-4147-A177-3AD203B41FA5}">
                      <a16:colId xmlns:a16="http://schemas.microsoft.com/office/drawing/2014/main" val="506197190"/>
                    </a:ext>
                  </a:extLst>
                </a:gridCol>
                <a:gridCol w="2678655">
                  <a:extLst>
                    <a:ext uri="{9D8B030D-6E8A-4147-A177-3AD203B41FA5}">
                      <a16:colId xmlns:a16="http://schemas.microsoft.com/office/drawing/2014/main" val="2182271542"/>
                    </a:ext>
                  </a:extLst>
                </a:gridCol>
                <a:gridCol w="1992178">
                  <a:extLst>
                    <a:ext uri="{9D8B030D-6E8A-4147-A177-3AD203B41FA5}">
                      <a16:colId xmlns:a16="http://schemas.microsoft.com/office/drawing/2014/main" val="3954768500"/>
                    </a:ext>
                  </a:extLst>
                </a:gridCol>
              </a:tblGrid>
              <a:tr h="888166">
                <a:tc>
                  <a:txBody>
                    <a:bodyPr/>
                    <a:lstStyle/>
                    <a:p>
                      <a:pP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No.</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Analyst Outlook</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GDP Growth Rtae</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Inflation</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Exchange Rate</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extLst>
                  <a:ext uri="{0D108BD9-81ED-4DB2-BD59-A6C34878D82A}">
                    <a16:rowId xmlns:a16="http://schemas.microsoft.com/office/drawing/2014/main" val="3354215162"/>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World Bank</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4.30%</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19.50%</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8547059"/>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2.</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International Monetary Fund</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4.20%</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22%</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3333FF"/>
                          </a:solidFill>
                          <a:effectLst/>
                          <a:latin typeface="Garamond" panose="02020404030301010803" pitchFamily="18" charset="0"/>
                          <a:ea typeface="DengXian" panose="02010600030101010101" pitchFamily="2" charset="-122"/>
                          <a:cs typeface="Times New Roman" panose="02020603050405020304" pitchFamily="18" charset="0"/>
                        </a:rPr>
                        <a:t>-</a:t>
                      </a:r>
                      <a:endParaRPr lang="en-NG" sz="2000" b="1" kern="100" dirty="0">
                        <a:solidFill>
                          <a:srgbClr val="3333FF"/>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3321908"/>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3.</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African Development Bank</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3.10%</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17.30%</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3333FF"/>
                          </a:solidFill>
                          <a:effectLst/>
                          <a:latin typeface="Garamond" panose="02020404030301010803" pitchFamily="18" charset="0"/>
                          <a:ea typeface="DengXian" panose="02010600030101010101" pitchFamily="2" charset="-122"/>
                          <a:cs typeface="Times New Roman" panose="02020603050405020304" pitchFamily="18" charset="0"/>
                        </a:rPr>
                        <a:t>-</a:t>
                      </a:r>
                      <a:endParaRPr lang="en-NG" sz="2000" b="1" kern="100" dirty="0">
                        <a:solidFill>
                          <a:srgbClr val="3333FF"/>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3081473"/>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Central Bank of Nigeria</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4.50%</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12.94%</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3333FF"/>
                          </a:solidFill>
                          <a:effectLst/>
                          <a:latin typeface="Garamond" panose="02020404030301010803" pitchFamily="18" charset="0"/>
                          <a:ea typeface="DengXian" panose="02010600030101010101" pitchFamily="2" charset="-122"/>
                          <a:cs typeface="Times New Roman" panose="02020603050405020304" pitchFamily="18" charset="0"/>
                        </a:rPr>
                        <a:t>-</a:t>
                      </a:r>
                      <a:endParaRPr lang="en-NG" sz="2000" b="1" kern="100" dirty="0">
                        <a:solidFill>
                          <a:srgbClr val="3333FF"/>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4169605"/>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5.</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CFG Advisory</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8% - 10%</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12% - 14%</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N1,400/$</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0891921"/>
                  </a:ext>
                </a:extLst>
              </a:tr>
              <a:tr h="383988">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6.</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Economic Associates</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16%</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3333FF"/>
                          </a:solidFill>
                          <a:effectLst/>
                          <a:latin typeface="Garamond" panose="02020404030301010803" pitchFamily="18" charset="0"/>
                          <a:ea typeface="DengXian" panose="02010600030101010101" pitchFamily="2" charset="-122"/>
                          <a:cs typeface="Times New Roman" panose="02020603050405020304" pitchFamily="18" charset="0"/>
                        </a:rPr>
                        <a:t>-</a:t>
                      </a:r>
                      <a:endParaRPr lang="en-NG" sz="2000" b="1" kern="100" dirty="0">
                        <a:solidFill>
                          <a:srgbClr val="3333FF"/>
                        </a:solidFill>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0883250"/>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7.</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Zecrest</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5%</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11%</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N1,300</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6539430"/>
                  </a:ext>
                </a:extLst>
              </a:tr>
              <a:tr h="414154">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8.</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PwC</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4.49%</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12.94%</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N1,440-N1500/$</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2863688"/>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9.</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Cardinal stone</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4.20%</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17%-18%</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N1,475/$</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816969"/>
                  </a:ext>
                </a:extLst>
              </a:tr>
              <a:tr h="350400">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10.</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Proshare Analyst (Q1 '26)</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4.97%</a:t>
                      </a:r>
                      <a:endParaRPr lang="en-NG" sz="20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18.68%</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N1350/$</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9887154"/>
                  </a:ext>
                </a:extLst>
              </a:tr>
            </a:tbl>
          </a:graphicData>
        </a:graphic>
      </p:graphicFrame>
    </p:spTree>
    <p:custDataLst>
      <p:tags r:id="rId1"/>
    </p:custDataLst>
    <p:extLst>
      <p:ext uri="{BB962C8B-B14F-4D97-AF65-F5344CB8AC3E}">
        <p14:creationId xmlns:p14="http://schemas.microsoft.com/office/powerpoint/2010/main" val="3526373965"/>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591CB-7836-0CCE-1F9A-7158C7B5BFBD}"/>
            </a:ext>
          </a:extLst>
        </p:cNvPr>
        <p:cNvGrpSpPr/>
        <p:nvPr/>
      </p:nvGrpSpPr>
      <p:grpSpPr>
        <a:xfrm>
          <a:off x="0" y="0"/>
          <a:ext cx="0" cy="0"/>
          <a:chOff x="0" y="0"/>
          <a:chExt cx="0" cy="0"/>
        </a:xfrm>
      </p:grpSpPr>
      <p:sp>
        <p:nvSpPr>
          <p:cNvPr id="33" name="Slide Number Placeholder 4">
            <a:extLst>
              <a:ext uri="{FF2B5EF4-FFF2-40B4-BE49-F238E27FC236}">
                <a16:creationId xmlns:a16="http://schemas.microsoft.com/office/drawing/2014/main" id="{4508C5F7-2118-8621-40D7-0C3DF5D5DC04}"/>
              </a:ext>
            </a:extLst>
          </p:cNvPr>
          <p:cNvSpPr>
            <a:spLocks noGrp="1"/>
          </p:cNvSpPr>
          <p:nvPr>
            <p:ph type="sldNum" sz="quarter" idx="12"/>
          </p:nvPr>
        </p:nvSpPr>
        <p:spPr>
          <a:xfrm>
            <a:off x="8610600" y="6356350"/>
            <a:ext cx="2743200" cy="365125"/>
          </a:xfrm>
        </p:spPr>
        <p:txBody>
          <a:bodyPr/>
          <a:lstStyle/>
          <a:p>
            <a:pPr>
              <a:spcAft>
                <a:spcPts val="600"/>
              </a:spcAft>
            </a:pPr>
            <a:fld id="{A7967D09-3A63-487D-84D5-C140C46D93F1}" type="slidenum">
              <a:rPr lang="en-US" smtClean="0"/>
              <a:pPr>
                <a:spcAft>
                  <a:spcPts val="600"/>
                </a:spcAft>
              </a:pPr>
              <a:t>14</a:t>
            </a:fld>
            <a:endParaRPr lang="en-US"/>
          </a:p>
        </p:txBody>
      </p:sp>
      <p:sp>
        <p:nvSpPr>
          <p:cNvPr id="6" name="TextBox 5">
            <a:extLst>
              <a:ext uri="{FF2B5EF4-FFF2-40B4-BE49-F238E27FC236}">
                <a16:creationId xmlns:a16="http://schemas.microsoft.com/office/drawing/2014/main" id="{0FF0D5EE-6C67-D9BA-39E8-56A056825293}"/>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4" name="TextBox 3">
            <a:extLst>
              <a:ext uri="{FF2B5EF4-FFF2-40B4-BE49-F238E27FC236}">
                <a16:creationId xmlns:a16="http://schemas.microsoft.com/office/drawing/2014/main" id="{566DC65E-8333-0491-C2F3-99FF96EB720F}"/>
              </a:ext>
            </a:extLst>
          </p:cNvPr>
          <p:cNvSpPr txBox="1"/>
          <p:nvPr/>
        </p:nvSpPr>
        <p:spPr>
          <a:xfrm>
            <a:off x="1514007" y="2668231"/>
            <a:ext cx="9839793" cy="1077218"/>
          </a:xfrm>
          <a:prstGeom prst="rect">
            <a:avLst/>
          </a:prstGeom>
          <a:noFill/>
          <a:ln>
            <a:solidFill>
              <a:schemeClr val="accent5">
                <a:lumMod val="75000"/>
              </a:schemeClr>
            </a:solidFill>
          </a:ln>
        </p:spPr>
        <p:txBody>
          <a:bodyPr wrap="square" rtlCol="0">
            <a:spAutoFit/>
          </a:bodyPr>
          <a:lstStyle/>
          <a:p>
            <a:pPr algn="ctr"/>
            <a:r>
              <a:rPr lang="en-US" sz="3200" b="1" kern="0" dirty="0">
                <a:solidFill>
                  <a:srgbClr val="0000FF"/>
                </a:solidFill>
                <a:latin typeface="Garamond" panose="02020404030301010803" pitchFamily="18" charset="0"/>
                <a:ea typeface="Aptos" panose="020B0004020202020204" pitchFamily="34" charset="0"/>
                <a:cs typeface="Aptos" panose="020B0004020202020204" pitchFamily="34" charset="0"/>
              </a:rPr>
              <a:t>What role will the LCCI play in shaping the market and outlook for 2026?</a:t>
            </a:r>
            <a:endParaRPr lang="en-US" sz="2000"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pic>
        <p:nvPicPr>
          <p:cNvPr id="2" name="Picture 2" descr="Our Logo has changed - OPTS">
            <a:extLst>
              <a:ext uri="{FF2B5EF4-FFF2-40B4-BE49-F238E27FC236}">
                <a16:creationId xmlns:a16="http://schemas.microsoft.com/office/drawing/2014/main" id="{CBD13146-554A-1C25-8341-FDEEE9D72E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177" b="19977"/>
          <a:stretch>
            <a:fillRect/>
          </a:stretch>
        </p:blipFill>
        <p:spPr bwMode="auto">
          <a:xfrm>
            <a:off x="10523212" y="0"/>
            <a:ext cx="1661176" cy="107721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59582913"/>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F2266E-EF7B-4790-AED5-668B5A31D125}"/>
              </a:ext>
            </a:extLst>
          </p:cNvPr>
          <p:cNvSpPr>
            <a:spLocks noGrp="1"/>
          </p:cNvSpPr>
          <p:nvPr>
            <p:ph type="sldNum" sz="quarter" idx="12"/>
          </p:nvPr>
        </p:nvSpPr>
        <p:spPr/>
        <p:txBody>
          <a:bodyPr/>
          <a:lstStyle/>
          <a:p>
            <a:fld id="{72531D1C-37C4-483F-8AC8-ED5422603B90}" type="slidenum">
              <a:rPr lang="en-GB" smtClean="0"/>
              <a:t>15</a:t>
            </a:fld>
            <a:endParaRPr lang="en-GB" dirty="0"/>
          </a:p>
        </p:txBody>
      </p:sp>
      <p:sp>
        <p:nvSpPr>
          <p:cNvPr id="6" name="TextBox 5">
            <a:extLst>
              <a:ext uri="{FF2B5EF4-FFF2-40B4-BE49-F238E27FC236}">
                <a16:creationId xmlns:a16="http://schemas.microsoft.com/office/drawing/2014/main" id="{1D20D363-035E-4EB0-A85E-8E58DCDA0688}"/>
              </a:ext>
            </a:extLst>
          </p:cNvPr>
          <p:cNvSpPr txBox="1"/>
          <p:nvPr/>
        </p:nvSpPr>
        <p:spPr>
          <a:xfrm>
            <a:off x="1874521" y="554045"/>
            <a:ext cx="10335499" cy="3149260"/>
          </a:xfrm>
          <a:prstGeom prst="rect">
            <a:avLst/>
          </a:prstGeom>
          <a:noFill/>
        </p:spPr>
        <p:txBody>
          <a:bodyPr wrap="square">
            <a:spAutoFit/>
          </a:bodyPr>
          <a:lstStyle/>
          <a:p>
            <a:pPr algn="just">
              <a:lnSpc>
                <a:spcPct val="107000"/>
              </a:lnSpc>
              <a:spcAft>
                <a:spcPts val="800"/>
              </a:spcAft>
            </a:pP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Ayo is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CEO</a:t>
            </a:r>
            <a:r>
              <a:rPr lang="en-NG" sz="1800" b="1"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t>
            </a:r>
            <a:r>
              <a:rPr lang="en-NG" sz="18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of </a:t>
            </a:r>
            <a:r>
              <a:rPr lang="en-NG" sz="18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Economic Associates </a:t>
            </a:r>
            <a:r>
              <a:rPr lang="en-NG" sz="18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(EA) </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where he provides strategic direction for ongoing research and consulting on </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Nigeria’s Economic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Outlook</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focusing on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global, continental, national, sub-national, sectoral</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and corporate</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issues. He </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is a </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Visiting Faculty</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at the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Nigerian University of Technology and Management</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(NUTM) in Lagos </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where </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teaches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Economics of Globalization</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on the post-graduate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Nigerian Scholars Programme</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(NSP). He is the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Vice-Chairman</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of the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Technical Committee of the National Council on Privatization </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(TC-NCP), aligning privatization </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plans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with the macroeconomy.</a:t>
            </a:r>
            <a:endPar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endParaRPr>
          </a:p>
          <a:p>
            <a:pPr algn="just">
              <a:lnSpc>
                <a:spcPct val="107000"/>
              </a:lnSpc>
              <a:spcAft>
                <a:spcPts val="800"/>
              </a:spcAft>
            </a:pP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Ayo earned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B.Sc. Economics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from University of Ibadan with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Sir James Robertson Prize and Medal</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UAC Prize in Economics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and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Economics Departmental Prize</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as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all-round best economics graduate</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in 1988,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M.Sc. Economics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from Ibadan in 1990,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M. Phil. Economics of Developing Countries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as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 Cambridge-DfID Scholar</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at University of Cambridge in 1992, and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Ph.D. in Applied Econometrics and Monetary Economics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from University of Durham in 2003. He is an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Alumnus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of Lagos Business School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AMP 5</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and Henley Business School (BDP) Executive Programmes.</a:t>
            </a:r>
            <a:endPar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endParaRPr>
          </a:p>
        </p:txBody>
      </p:sp>
      <p:pic>
        <p:nvPicPr>
          <p:cNvPr id="8" name="Picture 7" descr="A person in a suit and tie&#10;&#10;Description automatically generated with medium confidence">
            <a:extLst>
              <a:ext uri="{FF2B5EF4-FFF2-40B4-BE49-F238E27FC236}">
                <a16:creationId xmlns:a16="http://schemas.microsoft.com/office/drawing/2014/main" id="{7E80A032-D856-46BF-99A3-6A62898A46A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473" y="675166"/>
            <a:ext cx="1387457" cy="2868820"/>
          </a:xfrm>
          <a:prstGeom prst="rect">
            <a:avLst/>
          </a:prstGeom>
          <a:noFill/>
          <a:ln>
            <a:noFill/>
          </a:ln>
        </p:spPr>
      </p:pic>
      <p:sp>
        <p:nvSpPr>
          <p:cNvPr id="14" name="TextBox 13">
            <a:extLst>
              <a:ext uri="{FF2B5EF4-FFF2-40B4-BE49-F238E27FC236}">
                <a16:creationId xmlns:a16="http://schemas.microsoft.com/office/drawing/2014/main" id="{0F0693FC-9CAF-4496-9E53-A1DFD77795A8}"/>
              </a:ext>
            </a:extLst>
          </p:cNvPr>
          <p:cNvSpPr txBox="1"/>
          <p:nvPr/>
        </p:nvSpPr>
        <p:spPr>
          <a:xfrm>
            <a:off x="5377418" y="-1"/>
            <a:ext cx="3054202" cy="369332"/>
          </a:xfrm>
          <a:prstGeom prst="rect">
            <a:avLst/>
          </a:prstGeom>
          <a:noFill/>
        </p:spPr>
        <p:txBody>
          <a:bodyPr wrap="square">
            <a:spAutoFit/>
          </a:bodyPr>
          <a:lstStyle/>
          <a:p>
            <a:r>
              <a:rPr lang="en-GB" sz="1800" b="1" cap="small"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About Dr. Ayo TERIBA</a:t>
            </a:r>
            <a:endParaRPr lang="en-NG" cap="small" dirty="0"/>
          </a:p>
        </p:txBody>
      </p:sp>
      <p:sp>
        <p:nvSpPr>
          <p:cNvPr id="18" name="TextBox 17">
            <a:extLst>
              <a:ext uri="{FF2B5EF4-FFF2-40B4-BE49-F238E27FC236}">
                <a16:creationId xmlns:a16="http://schemas.microsoft.com/office/drawing/2014/main" id="{1B66A90C-B911-4799-A61B-12C86F16A152}"/>
              </a:ext>
            </a:extLst>
          </p:cNvPr>
          <p:cNvSpPr txBox="1"/>
          <p:nvPr/>
        </p:nvSpPr>
        <p:spPr>
          <a:xfrm>
            <a:off x="4687" y="84408"/>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857760EC-45D6-437A-9BFD-B29AAE2A98CC}"/>
              </a:ext>
            </a:extLst>
          </p:cNvPr>
          <p:cNvSpPr txBox="1"/>
          <p:nvPr/>
        </p:nvSpPr>
        <p:spPr>
          <a:xfrm>
            <a:off x="150058" y="3669016"/>
            <a:ext cx="12037255" cy="3148362"/>
          </a:xfrm>
          <a:prstGeom prst="rect">
            <a:avLst/>
          </a:prstGeom>
          <a:noFill/>
        </p:spPr>
        <p:txBody>
          <a:bodyPr wrap="square">
            <a:spAutoFit/>
          </a:bodyPr>
          <a:lstStyle/>
          <a:p>
            <a:pPr algn="just">
              <a:lnSpc>
                <a:spcPct val="107000"/>
              </a:lnSpc>
              <a:spcAft>
                <a:spcPts val="800"/>
              </a:spcAft>
            </a:pP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Ayo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articulates his views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on Nigeria’s economic policy imperatives through articles, interviews</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and comments in the mass media. </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He</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successfully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spearheaded the advocacy for re-denomination of Naira notes and coins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that led to the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introduction of N100, N200, N500 and N1000 </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notes </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between December 1999 and October 2005. His current reform advocacy is on how Nigeria can change the economic narratives</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by </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leveraging on her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vast stocks of under-utilized public wealth</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to </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unlock internal and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external liquidity</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required to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rejuvenate ebbing fiscal, financial, and forex flows</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t>
            </a:r>
            <a:endParaRPr lang="en-NG"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Before becoming CEO of EA in 2004, Ayo was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Chief Economist </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at ThisDay Newspaper (2001-2004),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Faculty Member</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at Lagos Business School (1995-2001),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Head of Research</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at Lagos Chamber of Commerce (1993-1995), and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Company Economist</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at UAC of Nigeria (1992-1993). Ayo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consult</a:t>
            </a:r>
            <a:r>
              <a:rPr lang="en-US"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s for</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many blue-chip companies, Federal </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and </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State ministries, departments</a:t>
            </a:r>
            <a:r>
              <a:rPr lang="en-US"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and agencies, DfID, GIZ, USAID, UNDP, UNIDO, World Bank, received grants from Ford Foundation and Rockefeller Foundation, and was a </a:t>
            </a:r>
            <a:r>
              <a:rPr lang="en-NG" sz="1800" i="1"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Visiting Scholar</a:t>
            </a:r>
            <a:r>
              <a:rPr lang="en-NG" sz="1800" dirty="0">
                <a:solidFill>
                  <a:srgbClr val="0000FF"/>
                </a:solidFill>
                <a:effectLst/>
                <a:latin typeface="Garamond" panose="02020404030301010803" pitchFamily="18" charset="0"/>
                <a:ea typeface="Times New Roman" panose="02020603050405020304" pitchFamily="18" charset="0"/>
                <a:cs typeface="Arial" panose="020B0604020202020204" pitchFamily="34" charset="0"/>
              </a:rPr>
              <a:t> to the IMF Research Department in Washington DC.</a:t>
            </a:r>
            <a:endParaRPr lang="en-N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1637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540" y="571416"/>
            <a:ext cx="11398102" cy="6150059"/>
          </a:xfrm>
        </p:spPr>
        <p:txBody>
          <a:bodyPr>
            <a:noAutofit/>
          </a:bodyPr>
          <a:lstStyle/>
          <a:p>
            <a:pPr marL="0" marR="193040" indent="0" algn="just">
              <a:lnSpc>
                <a:spcPct val="115000"/>
              </a:lnSpc>
              <a:spcBef>
                <a:spcPts val="0"/>
              </a:spcBef>
              <a:buNone/>
              <a:tabLst>
                <a:tab pos="2171700" algn="l"/>
              </a:tabLst>
            </a:pPr>
            <a:r>
              <a:rPr lang="en-US" sz="1400" b="1" cap="small" dirty="0">
                <a:solidFill>
                  <a:srgbClr val="0000FF"/>
                </a:solidFill>
                <a:effectLst>
                  <a:outerShdw blurRad="50800" dist="38100" dir="2700000" algn="tl">
                    <a:srgbClr val="000000">
                      <a:alpha val="40000"/>
                    </a:srgbClr>
                  </a:outerShdw>
                </a:effectLst>
                <a:latin typeface="Garamond" panose="02020404030301010803" pitchFamily="18" charset="0"/>
                <a:ea typeface="Times New Roman" panose="02020603050405020304" pitchFamily="18" charset="0"/>
                <a:cs typeface="Agenda-Bold"/>
              </a:rPr>
              <a:t>What we do</a:t>
            </a:r>
            <a:endPar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endParaRPr>
          </a:p>
          <a:p>
            <a:pPr marL="0" marR="193040" indent="0" algn="just">
              <a:lnSpc>
                <a:spcPct val="115000"/>
              </a:lnSpc>
              <a:spcBef>
                <a:spcPts val="0"/>
              </a:spcBef>
              <a:buNone/>
              <a:tabLst>
                <a:tab pos="2171700" algn="l"/>
              </a:tabLst>
            </a:pP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Incorporated in 2004, </a:t>
            </a:r>
            <a:r>
              <a:rPr lang="en-GB" sz="1400" b="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Economic Associates</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GB" sz="1400" b="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EA</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equips decision-makers with the information required for the creation or preservation of economic value in Nigeria. Our conferences, seminars, reports and advisory clients include decision makers and analysts from manufacturing, trading, banking, investment, stock broking, consulting, federal and state government ministries, departments and agencies, multinational corporations, embassies, and development agencies. </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Our service offerings currently revolve around five work areas: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436245" lvl="0" indent="-180975" algn="just">
              <a:lnSpc>
                <a:spcPct val="115000"/>
              </a:lnSpc>
              <a:spcBef>
                <a:spcPts val="0"/>
              </a:spcBef>
              <a:buFont typeface="Courier New" panose="02070309020205020404" pitchFamily="49" charset="0"/>
              <a:buChar char="▫"/>
              <a:tabLst>
                <a:tab pos="217170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Global</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How are trade flows</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capital flows</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technology</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migration</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and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liquidity</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likely to unfold on the global scene</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436245" lvl="0" indent="-180975" algn="just">
              <a:lnSpc>
                <a:spcPct val="115000"/>
              </a:lnSpc>
              <a:spcBef>
                <a:spcPts val="0"/>
              </a:spcBef>
              <a:buFont typeface="Courier New" panose="02070309020205020404" pitchFamily="49" charset="0"/>
              <a:buChar char="▫"/>
              <a:tabLst>
                <a:tab pos="217170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Continental</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How could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Africa realign with the realities</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of global trade and capital flows and their enablers?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436245" lvl="0" indent="-180975" algn="just">
              <a:lnSpc>
                <a:spcPct val="115000"/>
              </a:lnSpc>
              <a:spcBef>
                <a:spcPts val="0"/>
              </a:spcBef>
              <a:buFont typeface="Courier New" panose="02070309020205020404" pitchFamily="49" charset="0"/>
              <a:buChar char="▫"/>
              <a:tabLst>
                <a:tab pos="217170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National</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How could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Nigeria realign with the realities</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of global trade and capital flows and their enablers?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436245" lvl="0" indent="-180975" algn="just">
              <a:lnSpc>
                <a:spcPct val="115000"/>
              </a:lnSpc>
              <a:spcBef>
                <a:spcPts val="0"/>
              </a:spcBef>
              <a:buFont typeface="Courier New" panose="02070309020205020404" pitchFamily="49" charset="0"/>
              <a:buChar char="▫"/>
              <a:tabLst>
                <a:tab pos="217170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Subnational</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How could the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36 States and FCT</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realign with the realities</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of global trade and capital flows?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436245" lvl="0" indent="-180975" algn="just">
              <a:lnSpc>
                <a:spcPct val="115000"/>
              </a:lnSpc>
              <a:spcBef>
                <a:spcPts val="0"/>
              </a:spcBef>
              <a:spcAft>
                <a:spcPts val="600"/>
              </a:spcAft>
              <a:buFont typeface="Courier New" panose="02070309020205020404" pitchFamily="49" charset="0"/>
              <a:buChar char="▫"/>
              <a:tabLst>
                <a:tab pos="217170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Sectoral</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How could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sectors, companies and/or individuals realign with the</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unfolding realities</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436245" indent="0" algn="just">
              <a:lnSpc>
                <a:spcPct val="115000"/>
              </a:lnSpc>
              <a:spcBef>
                <a:spcPts val="0"/>
              </a:spcBef>
              <a:buNone/>
              <a:tabLst>
                <a:tab pos="228600" algn="l"/>
                <a:tab pos="3486150" algn="l"/>
              </a:tabLst>
            </a:pPr>
            <a:r>
              <a:rPr lang="en-US" sz="1400" b="1" cap="small" dirty="0">
                <a:solidFill>
                  <a:srgbClr val="0000FF"/>
                </a:solidFill>
                <a:effectLst>
                  <a:outerShdw blurRad="50800" dist="38100" dir="2700000" algn="tl">
                    <a:srgbClr val="000000">
                      <a:alpha val="40000"/>
                    </a:srgbClr>
                  </a:outerShdw>
                </a:effectLst>
                <a:latin typeface="Garamond" panose="02020404030301010803" pitchFamily="18" charset="0"/>
                <a:ea typeface="Calibri" panose="020F0502020204030204" pitchFamily="34" charset="0"/>
                <a:cs typeface="Agenda-Bold"/>
              </a:rPr>
              <a:t>Conferences and Seminars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193040" indent="0" algn="just">
              <a:lnSpc>
                <a:spcPct val="115000"/>
              </a:lnSpc>
              <a:spcBef>
                <a:spcPts val="0"/>
              </a:spcBef>
              <a:spcAft>
                <a:spcPts val="600"/>
              </a:spcAft>
              <a:buNone/>
              <a:tabLst>
                <a:tab pos="2171700" algn="l"/>
              </a:tabLst>
            </a:pP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Our one-day Conferences offer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timely opportunities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to explore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key decision issues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across our work areas as relevant economic events unfold, with emphasis on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tacit</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considerations about global and local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contexts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hindsight</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insights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and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foresight</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that will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guide decisions on which of the alternative strategic paths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will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deliver preferred</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outcomes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Our two to five days Seminars are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capacity-building sessions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that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explore key strategic issues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across our work areas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in detail</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to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build the competences</a:t>
            </a:r>
            <a:r>
              <a:rPr lang="en-US" sz="14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 needed to </a:t>
            </a:r>
            <a:r>
              <a:rPr lang="en-US" sz="1400" i="1"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organically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analyze</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articulate</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implement</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monitor</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and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evaluate</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strategy execution</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436245" indent="0" algn="just">
              <a:lnSpc>
                <a:spcPct val="115000"/>
              </a:lnSpc>
              <a:spcBef>
                <a:spcPts val="0"/>
              </a:spcBef>
              <a:buNone/>
              <a:tabLst>
                <a:tab pos="180340" algn="l"/>
                <a:tab pos="228600" algn="l"/>
              </a:tabLst>
            </a:pPr>
            <a:r>
              <a:rPr lang="en-US" sz="1400" b="1" cap="small" dirty="0">
                <a:solidFill>
                  <a:srgbClr val="0000FF"/>
                </a:solidFill>
                <a:effectLst>
                  <a:outerShdw blurRad="50800" dist="38100" dir="2700000" algn="tl">
                    <a:srgbClr val="000000">
                      <a:alpha val="40000"/>
                    </a:srgbClr>
                  </a:outerShdw>
                </a:effectLst>
                <a:latin typeface="Garamond" panose="02020404030301010803" pitchFamily="18" charset="0"/>
                <a:ea typeface="Calibri" panose="020F0502020204030204" pitchFamily="34" charset="0"/>
                <a:cs typeface="Agenda-Bold"/>
              </a:rPr>
              <a:t>Reports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193040" indent="0" algn="just">
              <a:lnSpc>
                <a:spcPct val="115000"/>
              </a:lnSpc>
              <a:spcBef>
                <a:spcPts val="0"/>
              </a:spcBef>
              <a:spcAft>
                <a:spcPts val="600"/>
              </a:spcAft>
              <a:buNone/>
              <a:tabLst>
                <a:tab pos="2171700" algn="l"/>
              </a:tabLst>
            </a:pP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Our reports distil the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codifiable</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components of the facts and insights from our conferences and seminars for wider dissemination. This has included subscription reports on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Nigeria’s 36 States</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and, presentations on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Nigeria’s Economic Outlook</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436245" indent="0" algn="just">
              <a:lnSpc>
                <a:spcPct val="115000"/>
              </a:lnSpc>
              <a:spcBef>
                <a:spcPts val="0"/>
              </a:spcBef>
              <a:buNone/>
              <a:tabLst>
                <a:tab pos="228600" algn="l"/>
              </a:tabLst>
            </a:pPr>
            <a:r>
              <a:rPr lang="en-US" sz="1400" b="1" cap="small" dirty="0">
                <a:solidFill>
                  <a:srgbClr val="0000FF"/>
                </a:solidFill>
                <a:effectLst>
                  <a:outerShdw blurRad="50800" dist="38100" dir="2700000" algn="tl">
                    <a:srgbClr val="000000">
                      <a:alpha val="40000"/>
                    </a:srgbClr>
                  </a:outerShdw>
                </a:effectLst>
                <a:latin typeface="Garamond" panose="02020404030301010803" pitchFamily="18" charset="0"/>
                <a:ea typeface="Calibri" panose="020F0502020204030204" pitchFamily="34" charset="0"/>
                <a:cs typeface="Agenda-Bold"/>
              </a:rPr>
              <a:t>Advisory</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193040" indent="0" algn="just">
              <a:lnSpc>
                <a:spcPct val="115000"/>
              </a:lnSpc>
              <a:spcBef>
                <a:spcPts val="0"/>
              </a:spcBef>
              <a:buNone/>
              <a:tabLst>
                <a:tab pos="2171700" algn="l"/>
              </a:tabLst>
            </a:pP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We work with clients to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explore</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customize</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and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assimilate</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various</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issues of relevance</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across our work areas</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into their</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strategic aspirations</a:t>
            </a:r>
            <a:r>
              <a:rPr lang="en-GB" sz="1400" i="1" dirty="0">
                <a:solidFill>
                  <a:srgbClr val="0000FF"/>
                </a:solidFill>
                <a:latin typeface="Garamond" panose="02020404030301010803" pitchFamily="18" charset="0"/>
                <a:ea typeface="Calibri" panose="020F0502020204030204" pitchFamily="34" charset="0"/>
                <a:cs typeface="Times New Roman" panose="02020603050405020304" pitchFamily="18" charset="0"/>
              </a:rPr>
              <a:t> i</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n three stages: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359410" lvl="0" indent="-180975" algn="just">
              <a:lnSpc>
                <a:spcPct val="115000"/>
              </a:lnSpc>
              <a:spcBef>
                <a:spcPts val="0"/>
              </a:spcBef>
              <a:buFont typeface="Garamond" panose="02020404030301010803" pitchFamily="18" charset="0"/>
              <a:buChar char="▫"/>
              <a:tabLst>
                <a:tab pos="18034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Concept Formation.</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We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hold conversation</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s with decision makers to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explore strategic issues and deliverables.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359410" lvl="0" indent="-180975" algn="just">
              <a:lnSpc>
                <a:spcPct val="115000"/>
              </a:lnSpc>
              <a:spcBef>
                <a:spcPts val="0"/>
              </a:spcBef>
              <a:buFont typeface="Garamond" panose="02020404030301010803" pitchFamily="18" charset="0"/>
              <a:buChar char="▫"/>
              <a:tabLst>
                <a:tab pos="18034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Strategy Formulation.</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We hold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tacit intuitive interactions</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with decision makers </a:t>
            </a:r>
            <a:r>
              <a:rPr lang="en-GB"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to </a:t>
            </a:r>
            <a:r>
              <a:rPr lang="en-GB"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tease out customized solutions.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180975" marR="359410" lvl="0" indent="-180975" algn="just">
              <a:lnSpc>
                <a:spcPct val="115000"/>
              </a:lnSpc>
              <a:spcBef>
                <a:spcPts val="0"/>
              </a:spcBef>
              <a:spcAft>
                <a:spcPts val="1200"/>
              </a:spcAft>
              <a:buFont typeface="Garamond" panose="02020404030301010803" pitchFamily="18" charset="0"/>
              <a:buChar char="▫"/>
              <a:tabLst>
                <a:tab pos="180340" algn="l"/>
              </a:tabLst>
            </a:pP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Capacity Building. </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We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foster in-house capacity</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to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analyze</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articulate</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implement</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monitor</a:t>
            </a:r>
            <a:r>
              <a:rPr lang="en-US" sz="1400"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 and </a:t>
            </a:r>
            <a:r>
              <a:rPr lang="en-US" sz="1400" i="1"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rPr>
              <a:t>evaluate strategic execution.</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n-GB" sz="1200" b="1" dirty="0">
                <a:solidFill>
                  <a:srgbClr val="0000FF"/>
                </a:solidFill>
                <a:latin typeface="Garamond" pitchFamily="18" charset="0"/>
              </a:rPr>
              <a:t>1</a:t>
            </a:r>
            <a:r>
              <a:rPr lang="en-GB" sz="1200" b="1" baseline="30000" dirty="0">
                <a:solidFill>
                  <a:srgbClr val="0000FF"/>
                </a:solidFill>
                <a:latin typeface="Garamond" pitchFamily="18" charset="0"/>
              </a:rPr>
              <a:t>st</a:t>
            </a:r>
            <a:r>
              <a:rPr lang="en-GB" sz="1200" b="1" dirty="0">
                <a:solidFill>
                  <a:srgbClr val="0000FF"/>
                </a:solidFill>
                <a:latin typeface="Garamond" pitchFamily="18" charset="0"/>
              </a:rPr>
              <a:t> Floor, 16 Amodu Ojikutu Street, Victoria Island, Lagos, Nigeria.  Tel: 0803 305 5380; e-mail: info@econassociates.com; website: www.econassociates.com</a:t>
            </a:r>
          </a:p>
        </p:txBody>
      </p:sp>
      <p:sp>
        <p:nvSpPr>
          <p:cNvPr id="5" name="Slide Number Placeholder 22">
            <a:extLst>
              <a:ext uri="{FF2B5EF4-FFF2-40B4-BE49-F238E27FC236}">
                <a16:creationId xmlns:a16="http://schemas.microsoft.com/office/drawing/2014/main" id="{B71FE984-3A8C-4D6D-8ED4-4F589554EBDE}"/>
              </a:ext>
            </a:extLst>
          </p:cNvPr>
          <p:cNvSpPr txBox="1">
            <a:spLocks/>
          </p:cNvSpPr>
          <p:nvPr/>
        </p:nvSpPr>
        <p:spPr>
          <a:xfrm>
            <a:off x="8067675" y="6440896"/>
            <a:ext cx="2914650" cy="273844"/>
          </a:xfrm>
          <a:prstGeom prst="rect">
            <a:avLst/>
          </a:prstGeom>
        </p:spPr>
        <p:txBody>
          <a:bodyPr vert="horz" lIns="68580" tIns="34290" rIns="68580" bIns="34290" rtlCol="0" anchor="ctr"/>
          <a:lstStyle/>
          <a:p>
            <a:pPr algn="r">
              <a:defRPr/>
            </a:pPr>
            <a:r>
              <a:rPr lang="en-US" sz="1500" b="1" dirty="0">
                <a:solidFill>
                  <a:schemeClr val="bg1"/>
                </a:solidFill>
              </a:rPr>
              <a:t>Realities		</a:t>
            </a:r>
            <a:endParaRPr lang="en-US" sz="1500" b="1" dirty="0">
              <a:solidFill>
                <a:srgbClr val="3333FF"/>
              </a:solidFill>
              <a:latin typeface="Garamond" panose="02020404030301010803" pitchFamily="18" charset="0"/>
            </a:endParaRPr>
          </a:p>
        </p:txBody>
      </p:sp>
      <p:sp>
        <p:nvSpPr>
          <p:cNvPr id="6" name="TextBox 5">
            <a:extLst>
              <a:ext uri="{FF2B5EF4-FFF2-40B4-BE49-F238E27FC236}">
                <a16:creationId xmlns:a16="http://schemas.microsoft.com/office/drawing/2014/main" id="{63A7337C-A6E7-4408-854B-BA2EA919C041}"/>
              </a:ext>
            </a:extLst>
          </p:cNvPr>
          <p:cNvSpPr txBox="1"/>
          <p:nvPr/>
        </p:nvSpPr>
        <p:spPr>
          <a:xfrm>
            <a:off x="4687" y="84408"/>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7" name="Title 1">
            <a:extLst>
              <a:ext uri="{FF2B5EF4-FFF2-40B4-BE49-F238E27FC236}">
                <a16:creationId xmlns:a16="http://schemas.microsoft.com/office/drawing/2014/main" id="{C93A8BBD-5F99-4370-9860-049DDB279FBB}"/>
              </a:ext>
            </a:extLst>
          </p:cNvPr>
          <p:cNvSpPr>
            <a:spLocks noGrp="1"/>
          </p:cNvSpPr>
          <p:nvPr>
            <p:ph type="title"/>
          </p:nvPr>
        </p:nvSpPr>
        <p:spPr>
          <a:xfrm>
            <a:off x="2415350" y="136524"/>
            <a:ext cx="6810233" cy="391795"/>
          </a:xfrm>
        </p:spPr>
        <p:txBody>
          <a:bodyPr>
            <a:normAutofit fontScale="90000"/>
          </a:bodyPr>
          <a:lstStyle/>
          <a:p>
            <a:pPr algn="ctr"/>
            <a:r>
              <a:rPr lang="en-US" sz="2800" b="1" cap="small" dirty="0">
                <a:solidFill>
                  <a:srgbClr val="0000FF"/>
                </a:solidFill>
                <a:latin typeface="Garamond" pitchFamily="18" charset="0"/>
              </a:rPr>
              <a:t>About EA</a:t>
            </a:r>
            <a:endParaRPr lang="en-US" sz="2800" cap="small" dirty="0"/>
          </a:p>
        </p:txBody>
      </p:sp>
      <p:sp>
        <p:nvSpPr>
          <p:cNvPr id="4" name="Slide Number Placeholder 3"/>
          <p:cNvSpPr>
            <a:spLocks noGrp="1"/>
          </p:cNvSpPr>
          <p:nvPr>
            <p:ph type="sldNum" sz="quarter" idx="12"/>
          </p:nvPr>
        </p:nvSpPr>
        <p:spPr>
          <a:xfrm>
            <a:off x="8516917" y="6542280"/>
            <a:ext cx="2743200" cy="365125"/>
          </a:xfrm>
        </p:spPr>
        <p:txBody>
          <a:bodyPr/>
          <a:lstStyle/>
          <a:p>
            <a:fld id="{A7967D09-3A63-487D-84D5-C140C46D93F1}" type="slidenum">
              <a:rPr lang="en-US" smtClean="0"/>
              <a:t>16</a:t>
            </a:fld>
            <a:endParaRPr lang="en-US" dirty="0"/>
          </a:p>
        </p:txBody>
      </p:sp>
      <p:sp>
        <p:nvSpPr>
          <p:cNvPr id="8" name="TextBox 7">
            <a:extLst>
              <a:ext uri="{FF2B5EF4-FFF2-40B4-BE49-F238E27FC236}">
                <a16:creationId xmlns:a16="http://schemas.microsoft.com/office/drawing/2014/main" id="{FCAB2172-30F2-4138-BE93-CF6DFCA6F2C1}"/>
              </a:ext>
            </a:extLst>
          </p:cNvPr>
          <p:cNvSpPr txBox="1"/>
          <p:nvPr/>
        </p:nvSpPr>
        <p:spPr>
          <a:xfrm>
            <a:off x="4687" y="0"/>
            <a:ext cx="150058" cy="6858000"/>
          </a:xfrm>
          <a:prstGeom prst="rect">
            <a:avLst/>
          </a:prstGeom>
          <a:solidFill>
            <a:srgbClr val="0F2470">
              <a:alpha val="92941"/>
            </a:srgbClr>
          </a:solidFill>
          <a:ln>
            <a:noFill/>
          </a:ln>
        </p:spPr>
        <p:txBody>
          <a:bodyPr wrap="square" rtlCol="0">
            <a:spAutoFit/>
          </a:bodyPr>
          <a:lstStyle/>
          <a:p>
            <a:endParaRPr lang="en-US" dirty="0"/>
          </a:p>
        </p:txBody>
      </p:sp>
    </p:spTree>
    <p:extLst>
      <p:ext uri="{BB962C8B-B14F-4D97-AF65-F5344CB8AC3E}">
        <p14:creationId xmlns:p14="http://schemas.microsoft.com/office/powerpoint/2010/main" val="411873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718443" y="731747"/>
            <a:ext cx="10755113" cy="2185214"/>
          </a:xfrm>
          <a:prstGeom prst="rect">
            <a:avLst/>
          </a:prstGeom>
          <a:noFill/>
        </p:spPr>
        <p:txBody>
          <a:bodyPr wrap="square" rtlCol="0">
            <a:spAutoFit/>
          </a:bodyPr>
          <a:lstStyle/>
          <a:p>
            <a:pPr algn="ctr"/>
            <a:r>
              <a:rPr lang="en-US" sz="2800" b="1" kern="100" dirty="0">
                <a:solidFill>
                  <a:srgbClr val="0000FF"/>
                </a:solidFill>
                <a:effectLst/>
                <a:latin typeface="Garamond" panose="02020404030301010803" pitchFamily="18" charset="0"/>
                <a:ea typeface="Times New Roman" panose="02020603050405020304" pitchFamily="18" charset="0"/>
                <a:cs typeface="Times New Roman" panose="02020603050405020304" pitchFamily="18" charset="0"/>
              </a:rPr>
              <a:t>THE NIGERIAN ECONOMIC REVIEW AND RECOMMENDATIONS FOR 2026</a:t>
            </a:r>
            <a:endParaRPr lang="en-NG" sz="2800" dirty="0">
              <a:solidFill>
                <a:srgbClr val="0000FF"/>
              </a:solidFill>
              <a:effectLst/>
              <a:latin typeface="Times New Roman" panose="02020603050405020304" pitchFamily="18" charset="0"/>
              <a:ea typeface="Times New Roman" panose="02020603050405020304" pitchFamily="18" charset="0"/>
            </a:endParaRPr>
          </a:p>
          <a:p>
            <a:pPr algn="ctr"/>
            <a:endParaRPr lang="es-ES" sz="2000" kern="1200" dirty="0">
              <a:solidFill>
                <a:srgbClr val="0000FF"/>
              </a:solidFill>
              <a:effectLst/>
              <a:latin typeface="Garamond" panose="02020404030301010803" pitchFamily="18" charset="0"/>
              <a:ea typeface="Calibri" panose="020F0502020204030204" pitchFamily="34" charset="0"/>
            </a:endParaRPr>
          </a:p>
          <a:p>
            <a:pPr algn="ctr"/>
            <a:r>
              <a:rPr lang="es-ES" sz="2000" kern="1200" dirty="0">
                <a:solidFill>
                  <a:srgbClr val="0000FF"/>
                </a:solidFill>
                <a:effectLst/>
                <a:latin typeface="Garamond" panose="02020404030301010803" pitchFamily="18" charset="0"/>
                <a:ea typeface="Calibri" panose="020F0502020204030204" pitchFamily="34" charset="0"/>
              </a:rPr>
              <a:t>Ayo </a:t>
            </a:r>
            <a:r>
              <a:rPr lang="es-ES" sz="2000" kern="1200" dirty="0" err="1">
                <a:solidFill>
                  <a:srgbClr val="0000FF"/>
                </a:solidFill>
                <a:effectLst/>
                <a:latin typeface="Garamond" panose="02020404030301010803" pitchFamily="18" charset="0"/>
                <a:ea typeface="Calibri" panose="020F0502020204030204" pitchFamily="34" charset="0"/>
              </a:rPr>
              <a:t>Teriba</a:t>
            </a:r>
            <a:r>
              <a:rPr lang="es-ES" sz="2000" kern="1200" dirty="0">
                <a:solidFill>
                  <a:srgbClr val="0000FF"/>
                </a:solidFill>
                <a:effectLst/>
                <a:latin typeface="Garamond" panose="02020404030301010803" pitchFamily="18" charset="0"/>
                <a:ea typeface="Calibri" panose="020F0502020204030204" pitchFamily="34" charset="0"/>
              </a:rPr>
              <a:t> </a:t>
            </a:r>
            <a:endParaRPr lang="en-NG" sz="2000" dirty="0">
              <a:solidFill>
                <a:srgbClr val="0000FF"/>
              </a:solidFill>
              <a:effectLst/>
              <a:latin typeface="Garamond" panose="02020404030301010803" pitchFamily="18" charset="0"/>
              <a:ea typeface="Times New Roman" panose="02020603050405020304" pitchFamily="18" charset="0"/>
            </a:endParaRPr>
          </a:p>
          <a:p>
            <a:pPr algn="ctr"/>
            <a:r>
              <a:rPr lang="es-ES" sz="2000" kern="1200" dirty="0">
                <a:solidFill>
                  <a:srgbClr val="0000FF"/>
                </a:solidFill>
                <a:effectLst/>
                <a:latin typeface="Garamond" panose="02020404030301010803" pitchFamily="18" charset="0"/>
                <a:ea typeface="Calibri" panose="020F0502020204030204" pitchFamily="34" charset="0"/>
              </a:rPr>
              <a:t>CEO, </a:t>
            </a:r>
            <a:r>
              <a:rPr lang="es-ES" sz="2000" kern="1200" dirty="0" err="1">
                <a:solidFill>
                  <a:srgbClr val="0000FF"/>
                </a:solidFill>
                <a:effectLst/>
                <a:latin typeface="Garamond" panose="02020404030301010803" pitchFamily="18" charset="0"/>
                <a:ea typeface="Calibri" panose="020F0502020204030204" pitchFamily="34" charset="0"/>
              </a:rPr>
              <a:t>Economic</a:t>
            </a:r>
            <a:r>
              <a:rPr lang="es-ES" sz="2000" kern="1200" dirty="0">
                <a:solidFill>
                  <a:srgbClr val="0000FF"/>
                </a:solidFill>
                <a:effectLst/>
                <a:latin typeface="Garamond" panose="02020404030301010803" pitchFamily="18" charset="0"/>
                <a:ea typeface="Calibri" panose="020F0502020204030204" pitchFamily="34" charset="0"/>
              </a:rPr>
              <a:t> </a:t>
            </a:r>
            <a:r>
              <a:rPr lang="es-ES" sz="2000" kern="1200" dirty="0" err="1">
                <a:solidFill>
                  <a:srgbClr val="0000FF"/>
                </a:solidFill>
                <a:effectLst/>
                <a:latin typeface="Garamond" panose="02020404030301010803" pitchFamily="18" charset="0"/>
                <a:ea typeface="Calibri" panose="020F0502020204030204" pitchFamily="34" charset="0"/>
              </a:rPr>
              <a:t>Associates</a:t>
            </a:r>
            <a:r>
              <a:rPr lang="es-ES" sz="2000" kern="1200" dirty="0">
                <a:solidFill>
                  <a:srgbClr val="0000FF"/>
                </a:solidFill>
                <a:effectLst/>
                <a:latin typeface="Garamond" panose="02020404030301010803" pitchFamily="18" charset="0"/>
                <a:ea typeface="Calibri" panose="020F0502020204030204" pitchFamily="34" charset="0"/>
              </a:rPr>
              <a:t> /INED, Proshare</a:t>
            </a:r>
            <a:endParaRPr lang="en-NG" sz="2000" dirty="0">
              <a:solidFill>
                <a:srgbClr val="0000FF"/>
              </a:solidFill>
              <a:effectLst/>
              <a:latin typeface="Garamond" panose="02020404030301010803" pitchFamily="18" charset="0"/>
              <a:ea typeface="Times New Roman" panose="02020603050405020304" pitchFamily="18" charset="0"/>
            </a:endParaRPr>
          </a:p>
          <a:p>
            <a:pPr algn="ctr"/>
            <a:r>
              <a:rPr lang="es-ES" sz="2000" dirty="0">
                <a:solidFill>
                  <a:srgbClr val="0000FF"/>
                </a:solidFill>
                <a:latin typeface="Garamond" panose="02020404030301010803" pitchFamily="18" charset="0"/>
                <a:ea typeface="Calibri" panose="020F0502020204030204" pitchFamily="34" charset="0"/>
              </a:rPr>
              <a:t>ayo.teriba@econassociates.com</a:t>
            </a:r>
            <a:endParaRPr lang="es-ES" sz="2000" kern="1200" dirty="0">
              <a:solidFill>
                <a:srgbClr val="0000FF"/>
              </a:solidFill>
              <a:effectLst/>
              <a:latin typeface="Garamond" panose="02020404030301010803" pitchFamily="18" charset="0"/>
              <a:ea typeface="Calibri" panose="020F0502020204030204" pitchFamily="34" charset="0"/>
            </a:endParaRPr>
          </a:p>
        </p:txBody>
      </p:sp>
      <p:sp>
        <p:nvSpPr>
          <p:cNvPr id="81" name="Slide Number Placeholder 80"/>
          <p:cNvSpPr>
            <a:spLocks noGrp="1"/>
          </p:cNvSpPr>
          <p:nvPr>
            <p:ph type="sldNum" sz="quarter" idx="12"/>
          </p:nvPr>
        </p:nvSpPr>
        <p:spPr>
          <a:xfrm>
            <a:off x="7940920" y="6381155"/>
            <a:ext cx="2743200" cy="365125"/>
          </a:xfrm>
        </p:spPr>
        <p:txBody>
          <a:bodyPr/>
          <a:lstStyle/>
          <a:p>
            <a:pPr algn="ctr"/>
            <a:fld id="{72531D1C-37C4-483F-8AC8-ED5422603B90}" type="slidenum">
              <a:rPr lang="en-GB" sz="2000" b="1" smtClean="0">
                <a:solidFill>
                  <a:srgbClr val="0000FF"/>
                </a:solidFill>
                <a:latin typeface="Garamond" panose="02020404030301010803" pitchFamily="18" charset="0"/>
              </a:rPr>
              <a:pPr algn="ctr"/>
              <a:t>2</a:t>
            </a:fld>
            <a:endParaRPr lang="en-GB" sz="2000" b="1" dirty="0">
              <a:solidFill>
                <a:srgbClr val="0000FF"/>
              </a:solidFill>
              <a:latin typeface="Garamond" panose="02020404030301010803" pitchFamily="18" charset="0"/>
            </a:endParaRPr>
          </a:p>
        </p:txBody>
      </p:sp>
      <p:sp>
        <p:nvSpPr>
          <p:cNvPr id="6" name="TextBox 5">
            <a:extLst>
              <a:ext uri="{FF2B5EF4-FFF2-40B4-BE49-F238E27FC236}">
                <a16:creationId xmlns:a16="http://schemas.microsoft.com/office/drawing/2014/main" id="{E04D8058-BC2F-432C-958E-B6B89BA9399F}"/>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535C353B-C51E-4462-B25E-AF37C6D44E09}"/>
              </a:ext>
            </a:extLst>
          </p:cNvPr>
          <p:cNvSpPr txBox="1"/>
          <p:nvPr/>
        </p:nvSpPr>
        <p:spPr>
          <a:xfrm>
            <a:off x="317500" y="3935581"/>
            <a:ext cx="11874500" cy="1938992"/>
          </a:xfrm>
          <a:prstGeom prst="rect">
            <a:avLst/>
          </a:prstGeom>
          <a:noFill/>
        </p:spPr>
        <p:txBody>
          <a:bodyPr wrap="square" spcCol="182880" rtlCol="0">
            <a:spAutoFit/>
          </a:bodyPr>
          <a:lstStyle/>
          <a:p>
            <a:pPr marL="914400" lvl="1" indent="-457200">
              <a:buFont typeface="+mj-lt"/>
              <a:buAutoNum type="arabicPeriod"/>
            </a:pPr>
            <a:r>
              <a:rPr lang="en-US" sz="2400" b="1" kern="100" dirty="0">
                <a:solidFill>
                  <a:srgbClr val="0000FF"/>
                </a:solidFill>
                <a:latin typeface="Garamond" panose="02020404030301010803" pitchFamily="18" charset="0"/>
                <a:ea typeface="Arial" panose="020B0604020202020204" pitchFamily="34" charset="0"/>
                <a:cs typeface="Arial" panose="020B0604020202020204" pitchFamily="34" charset="0"/>
              </a:rPr>
              <a:t>Global Overview</a:t>
            </a:r>
          </a:p>
          <a:p>
            <a:pPr marL="914400" lvl="1" indent="-457200">
              <a:buFont typeface="+mj-lt"/>
              <a:buAutoNum type="arabicPeriod"/>
            </a:pPr>
            <a:r>
              <a:rPr lang="en-US" sz="2400" b="1" kern="100" dirty="0">
                <a:solidFill>
                  <a:srgbClr val="0000FF"/>
                </a:solidFill>
                <a:latin typeface="Garamond" panose="02020404030301010803" pitchFamily="18" charset="0"/>
                <a:ea typeface="Arial" panose="020B0604020202020204" pitchFamily="34" charset="0"/>
                <a:cs typeface="Arial" panose="020B0604020202020204" pitchFamily="34" charset="0"/>
              </a:rPr>
              <a:t>National Overview: Recession, Reforms, and Recovery</a:t>
            </a:r>
          </a:p>
          <a:p>
            <a:pPr marL="914400" lvl="1" indent="-457200">
              <a:buFont typeface="+mj-lt"/>
              <a:buAutoNum type="arabicPeriod"/>
            </a:pPr>
            <a:r>
              <a:rPr lang="en-US" sz="2400" b="1" kern="100" dirty="0">
                <a:solidFill>
                  <a:srgbClr val="0000FF"/>
                </a:solidFill>
                <a:latin typeface="Garamond" panose="02020404030301010803" pitchFamily="18" charset="0"/>
                <a:ea typeface="Arial" panose="020B0604020202020204" pitchFamily="34" charset="0"/>
                <a:cs typeface="Arial" panose="020B0604020202020204" pitchFamily="34" charset="0"/>
              </a:rPr>
              <a:t>Areas of Concern and Risks to Recovery</a:t>
            </a:r>
          </a:p>
          <a:p>
            <a:pPr marL="914400" lvl="1" indent="-457200">
              <a:buFont typeface="+mj-lt"/>
              <a:buAutoNum type="arabicPeriod"/>
            </a:pPr>
            <a:r>
              <a:rPr lang="en-US" sz="2400" b="1" kern="100" dirty="0">
                <a:solidFill>
                  <a:srgbClr val="0000FF"/>
                </a:solidFill>
                <a:latin typeface="Garamond" panose="02020404030301010803" pitchFamily="18" charset="0"/>
                <a:ea typeface="Arial" panose="020B0604020202020204" pitchFamily="34" charset="0"/>
                <a:cs typeface="Arial" panose="020B0604020202020204" pitchFamily="34" charset="0"/>
              </a:rPr>
              <a:t>Outlook for 2026 and Role of the CIS in Recovery</a:t>
            </a:r>
          </a:p>
          <a:p>
            <a:pPr marL="914400" lvl="1" indent="-457200">
              <a:buFont typeface="+mj-lt"/>
              <a:buAutoNum type="arabicPeriod"/>
            </a:pPr>
            <a:endParaRPr lang="en-US" sz="2400" b="1" kern="100" dirty="0">
              <a:solidFill>
                <a:srgbClr val="0000FF"/>
              </a:solidFill>
              <a:latin typeface="Garamond" panose="02020404030301010803" pitchFamily="18" charset="0"/>
              <a:ea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499553A-1A30-59DC-B7C1-AB73B777F3C7}"/>
              </a:ext>
            </a:extLst>
          </p:cNvPr>
          <p:cNvSpPr txBox="1"/>
          <p:nvPr/>
        </p:nvSpPr>
        <p:spPr>
          <a:xfrm>
            <a:off x="2507672" y="3627804"/>
            <a:ext cx="6096000" cy="307777"/>
          </a:xfrm>
          <a:prstGeom prst="rect">
            <a:avLst/>
          </a:prstGeom>
          <a:noFill/>
        </p:spPr>
        <p:txBody>
          <a:bodyPr wrap="square">
            <a:spAutoFit/>
          </a:bodyPr>
          <a:lstStyle/>
          <a:p>
            <a:pPr algn="ctr"/>
            <a:r>
              <a:rPr lang="en-US" sz="1400" b="1" cap="small" dirty="0">
                <a:solidFill>
                  <a:srgbClr val="0000FF"/>
                </a:solidFill>
                <a:latin typeface="Garamond" pitchFamily="18" charset="0"/>
              </a:rPr>
              <a:t>CONTENT</a:t>
            </a:r>
          </a:p>
        </p:txBody>
      </p:sp>
    </p:spTree>
    <p:custDataLst>
      <p:tags r:id="rId1"/>
    </p:custDataLst>
    <p:extLst>
      <p:ext uri="{BB962C8B-B14F-4D97-AF65-F5344CB8AC3E}">
        <p14:creationId xmlns:p14="http://schemas.microsoft.com/office/powerpoint/2010/main" val="4170128882"/>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EE17D-8CBB-32C7-0DB5-AE7064BC482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5FA72B1-BC7F-2AD4-A380-9E2AFCC68ACA}"/>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E77DF08B-2615-39E3-BFF6-6CE918A6E690}"/>
              </a:ext>
            </a:extLst>
          </p:cNvPr>
          <p:cNvSpPr txBox="1"/>
          <p:nvPr/>
        </p:nvSpPr>
        <p:spPr>
          <a:xfrm>
            <a:off x="2422757" y="119921"/>
            <a:ext cx="7854969"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Global Overview in 2025</a:t>
            </a:r>
          </a:p>
        </p:txBody>
      </p:sp>
      <p:sp>
        <p:nvSpPr>
          <p:cNvPr id="5" name="Oval 4">
            <a:extLst>
              <a:ext uri="{FF2B5EF4-FFF2-40B4-BE49-F238E27FC236}">
                <a16:creationId xmlns:a16="http://schemas.microsoft.com/office/drawing/2014/main" id="{A4677FBD-0436-C507-4A69-FEC45EE9D8C8}"/>
              </a:ext>
            </a:extLst>
          </p:cNvPr>
          <p:cNvSpPr/>
          <p:nvPr/>
        </p:nvSpPr>
        <p:spPr>
          <a:xfrm>
            <a:off x="642169" y="1413164"/>
            <a:ext cx="5453831" cy="421495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1" dirty="0">
                <a:solidFill>
                  <a:srgbClr val="3366CC"/>
                </a:solidFill>
                <a:latin typeface="Garamond" panose="02020404030301010803" pitchFamily="18" charset="0"/>
              </a:rPr>
              <a:t>Economic swings are a peculiar phenomenon resulting from severe levels of shocks and distortional factors. In the global economy over the past year, the key concern centered on the highest levels of uncertainty stemming from a combination of factors, notably distortionary policies emanating from the world’s largest economy, the US.</a:t>
            </a:r>
            <a:endParaRPr lang="en-NG" sz="2000" b="1" i="1" dirty="0">
              <a:solidFill>
                <a:srgbClr val="3366CC"/>
              </a:solidFill>
              <a:latin typeface="Garamond" panose="02020404030301010803" pitchFamily="18" charset="0"/>
            </a:endParaRPr>
          </a:p>
        </p:txBody>
      </p:sp>
      <p:sp>
        <p:nvSpPr>
          <p:cNvPr id="12" name="Oval 11">
            <a:extLst>
              <a:ext uri="{FF2B5EF4-FFF2-40B4-BE49-F238E27FC236}">
                <a16:creationId xmlns:a16="http://schemas.microsoft.com/office/drawing/2014/main" id="{D7E4F954-3A8E-F1F7-7DBA-77F74D598977}"/>
              </a:ext>
            </a:extLst>
          </p:cNvPr>
          <p:cNvSpPr/>
          <p:nvPr/>
        </p:nvSpPr>
        <p:spPr>
          <a:xfrm>
            <a:off x="6350242" y="1454729"/>
            <a:ext cx="5453831" cy="4214952"/>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buNone/>
            </a:pPr>
            <a:r>
              <a:rPr lang="en-US" sz="20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What this implies for markets and investors is that globally, levels of risk were at their peak as safe-haven demand recorded all-time highs, aligning with elevated fixed-income asset yields. Concurrently, global demand and investment continued to be a boon for technology-related stocks amid global uncertainties.  </a:t>
            </a:r>
            <a:endParaRPr lang="en-US" sz="2000" b="1" i="1" dirty="0">
              <a:latin typeface="Garamond" panose="02020404030301010803" pitchFamily="18" charset="0"/>
            </a:endParaRPr>
          </a:p>
        </p:txBody>
      </p:sp>
    </p:spTree>
    <p:custDataLst>
      <p:tags r:id="rId1"/>
    </p:custDataLst>
    <p:extLst>
      <p:ext uri="{BB962C8B-B14F-4D97-AF65-F5344CB8AC3E}">
        <p14:creationId xmlns:p14="http://schemas.microsoft.com/office/powerpoint/2010/main" val="966909568"/>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FC7DC-7FF9-0081-0852-2F6FD2784EF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35E6439-E2B4-691E-9C51-2856C07F4C42}"/>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620B2417-30FD-11AE-8A73-4C0972F76345}"/>
              </a:ext>
            </a:extLst>
          </p:cNvPr>
          <p:cNvSpPr txBox="1"/>
          <p:nvPr/>
        </p:nvSpPr>
        <p:spPr>
          <a:xfrm>
            <a:off x="2198534" y="73967"/>
            <a:ext cx="7794932"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Global Overview in 2025</a:t>
            </a:r>
          </a:p>
        </p:txBody>
      </p:sp>
      <p:sp>
        <p:nvSpPr>
          <p:cNvPr id="12" name="Oval 11">
            <a:extLst>
              <a:ext uri="{FF2B5EF4-FFF2-40B4-BE49-F238E27FC236}">
                <a16:creationId xmlns:a16="http://schemas.microsoft.com/office/drawing/2014/main" id="{821EBB83-5631-423E-47AD-7C94214FB793}"/>
              </a:ext>
            </a:extLst>
          </p:cNvPr>
          <p:cNvSpPr/>
          <p:nvPr/>
        </p:nvSpPr>
        <p:spPr>
          <a:xfrm>
            <a:off x="5929752" y="1357745"/>
            <a:ext cx="5500249" cy="448887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buNone/>
            </a:pPr>
            <a:r>
              <a:rPr lang="en-US" sz="20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Today, 9 of the world's 10 largest companies are technology-based, all with market values exceeding $ 1 trillion. Four of these companies are already valued at over $4 trillion, with NVIDIA valued at over $5 trillion. This clearly offers deeper insight as to where the money lies in todays transitioning world and the future.</a:t>
            </a:r>
            <a:endParaRPr lang="en-US" sz="2000" b="1" i="1" dirty="0">
              <a:latin typeface="Garamond" panose="02020404030301010803" pitchFamily="18" charset="0"/>
            </a:endParaRPr>
          </a:p>
        </p:txBody>
      </p:sp>
      <p:graphicFrame>
        <p:nvGraphicFramePr>
          <p:cNvPr id="2" name="Chart 1">
            <a:extLst>
              <a:ext uri="{FF2B5EF4-FFF2-40B4-BE49-F238E27FC236}">
                <a16:creationId xmlns:a16="http://schemas.microsoft.com/office/drawing/2014/main" id="{060EED2F-3DF1-48B2-E043-775AD46AA623}"/>
              </a:ext>
            </a:extLst>
          </p:cNvPr>
          <p:cNvGraphicFramePr>
            <a:graphicFrameLocks/>
          </p:cNvGraphicFramePr>
          <p:nvPr>
            <p:extLst>
              <p:ext uri="{D42A27DB-BD31-4B8C-83A1-F6EECF244321}">
                <p14:modId xmlns:p14="http://schemas.microsoft.com/office/powerpoint/2010/main" val="1895058829"/>
              </p:ext>
            </p:extLst>
          </p:nvPr>
        </p:nvGraphicFramePr>
        <p:xfrm>
          <a:off x="912065" y="678873"/>
          <a:ext cx="4255680" cy="5874327"/>
        </p:xfrm>
        <a:graphic>
          <a:graphicData uri="http://schemas.openxmlformats.org/drawingml/2006/chart">
            <c:chart xmlns:c="http://schemas.openxmlformats.org/drawingml/2006/chart" xmlns:r="http://schemas.openxmlformats.org/officeDocument/2006/relationships" r:id="rId3"/>
          </a:graphicData>
        </a:graphic>
      </p:graphicFrame>
    </p:spTree>
    <p:custDataLst>
      <p:tags r:id="rId1"/>
    </p:custDataLst>
    <p:extLst>
      <p:ext uri="{BB962C8B-B14F-4D97-AF65-F5344CB8AC3E}">
        <p14:creationId xmlns:p14="http://schemas.microsoft.com/office/powerpoint/2010/main" val="2787441556"/>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4E0F9-0ECC-3513-9B5E-7FFB7235AA1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00646EA-855A-7207-2DC9-69A636A2E34D}"/>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8AE24777-9B37-85CF-B27F-78443B2A5D86}"/>
              </a:ext>
            </a:extLst>
          </p:cNvPr>
          <p:cNvSpPr txBox="1"/>
          <p:nvPr/>
        </p:nvSpPr>
        <p:spPr>
          <a:xfrm>
            <a:off x="2198534" y="120134"/>
            <a:ext cx="7794932" cy="954107"/>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National Economy and Market Overview in 2025</a:t>
            </a:r>
          </a:p>
        </p:txBody>
      </p:sp>
      <p:sp>
        <p:nvSpPr>
          <p:cNvPr id="12" name="Oval 11">
            <a:extLst>
              <a:ext uri="{FF2B5EF4-FFF2-40B4-BE49-F238E27FC236}">
                <a16:creationId xmlns:a16="http://schemas.microsoft.com/office/drawing/2014/main" id="{29FD33EE-65C8-57B0-9B20-CDFA64BBF0DA}"/>
              </a:ext>
            </a:extLst>
          </p:cNvPr>
          <p:cNvSpPr/>
          <p:nvPr/>
        </p:nvSpPr>
        <p:spPr>
          <a:xfrm>
            <a:off x="595751" y="982606"/>
            <a:ext cx="5500249" cy="448887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buNone/>
            </a:pPr>
            <a:r>
              <a:rPr lang="en-US" sz="21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For Nigeria, the focus centered on what the reform Agenda could do for the economy and the markets. Nigeria has navigated turbulent periods of economic instability, including a recession, as reform instruments have helped trigger a macroeconomic recovery in 2025.</a:t>
            </a:r>
            <a:endParaRPr lang="en-US" sz="2100" b="1" i="1" dirty="0">
              <a:latin typeface="Garamond" panose="02020404030301010803" pitchFamily="18" charset="0"/>
            </a:endParaRPr>
          </a:p>
        </p:txBody>
      </p:sp>
      <p:sp>
        <p:nvSpPr>
          <p:cNvPr id="3" name="Oval 2">
            <a:extLst>
              <a:ext uri="{FF2B5EF4-FFF2-40B4-BE49-F238E27FC236}">
                <a16:creationId xmlns:a16="http://schemas.microsoft.com/office/drawing/2014/main" id="{CD4918B4-A2A8-55A9-79FE-6E0441637441}"/>
              </a:ext>
            </a:extLst>
          </p:cNvPr>
          <p:cNvSpPr/>
          <p:nvPr/>
        </p:nvSpPr>
        <p:spPr>
          <a:xfrm>
            <a:off x="6375228" y="982606"/>
            <a:ext cx="5500249" cy="448887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buNone/>
            </a:pPr>
            <a:r>
              <a:rPr lang="en-US" sz="21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Importantly, the government acknowledged that:</a:t>
            </a:r>
          </a:p>
          <a:p>
            <a:pPr marL="342900" indent="-342900" algn="just">
              <a:buFont typeface="Arial" panose="020B0604020202020204" pitchFamily="34" charset="0"/>
              <a:buChar char="•"/>
            </a:pPr>
            <a:r>
              <a:rPr lang="en-US" sz="21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Short-term deterioration was inevitable</a:t>
            </a:r>
          </a:p>
          <a:p>
            <a:pPr marL="342900" indent="-342900" algn="just">
              <a:buFont typeface="Arial" panose="020B0604020202020204" pitchFamily="34" charset="0"/>
              <a:buChar char="•"/>
            </a:pPr>
            <a:r>
              <a:rPr lang="en-US" sz="21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The pain of 2023–2024 was the cost of long-term recovery</a:t>
            </a:r>
          </a:p>
        </p:txBody>
      </p:sp>
      <p:sp>
        <p:nvSpPr>
          <p:cNvPr id="4" name="TextBox 3">
            <a:extLst>
              <a:ext uri="{FF2B5EF4-FFF2-40B4-BE49-F238E27FC236}">
                <a16:creationId xmlns:a16="http://schemas.microsoft.com/office/drawing/2014/main" id="{2D40D187-5446-2272-B4D8-0C38FBD3066E}"/>
              </a:ext>
            </a:extLst>
          </p:cNvPr>
          <p:cNvSpPr txBox="1"/>
          <p:nvPr/>
        </p:nvSpPr>
        <p:spPr>
          <a:xfrm>
            <a:off x="950706" y="6010721"/>
            <a:ext cx="2535241" cy="800219"/>
          </a:xfrm>
          <a:prstGeom prst="rect">
            <a:avLst/>
          </a:prstGeom>
          <a:noFill/>
          <a:ln>
            <a:solidFill>
              <a:schemeClr val="accent5">
                <a:lumMod val="75000"/>
              </a:schemeClr>
            </a:solid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Recession</a:t>
            </a:r>
            <a:r>
              <a:rPr lang="en-US" sz="2000" b="1" kern="0" dirty="0">
                <a:solidFill>
                  <a:srgbClr val="0000FF"/>
                </a:solidFill>
                <a:latin typeface="Garamond" panose="02020404030301010803" pitchFamily="18" charset="0"/>
                <a:ea typeface="Aptos" panose="020B0004020202020204" pitchFamily="34" charset="0"/>
                <a:cs typeface="Aptos" panose="020B0004020202020204" pitchFamily="34" charset="0"/>
              </a:rPr>
              <a:t> </a:t>
            </a:r>
          </a:p>
          <a:p>
            <a:pPr algn="ctr"/>
            <a:r>
              <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rPr>
              <a:t>(2023-2024)</a:t>
            </a:r>
          </a:p>
        </p:txBody>
      </p:sp>
      <p:sp>
        <p:nvSpPr>
          <p:cNvPr id="11" name="Arrow: Right 10">
            <a:extLst>
              <a:ext uri="{FF2B5EF4-FFF2-40B4-BE49-F238E27FC236}">
                <a16:creationId xmlns:a16="http://schemas.microsoft.com/office/drawing/2014/main" id="{FBABD87F-6B95-EAD8-504F-BF2F7D5C85E1}"/>
              </a:ext>
            </a:extLst>
          </p:cNvPr>
          <p:cNvSpPr/>
          <p:nvPr/>
        </p:nvSpPr>
        <p:spPr>
          <a:xfrm>
            <a:off x="3783327" y="6261945"/>
            <a:ext cx="717450" cy="2616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G"/>
          </a:p>
        </p:txBody>
      </p:sp>
      <p:sp>
        <p:nvSpPr>
          <p:cNvPr id="13" name="Arrow: Right 12">
            <a:extLst>
              <a:ext uri="{FF2B5EF4-FFF2-40B4-BE49-F238E27FC236}">
                <a16:creationId xmlns:a16="http://schemas.microsoft.com/office/drawing/2014/main" id="{79D2AB6F-4972-4DFA-57DC-0D1F7FB4C562}"/>
              </a:ext>
            </a:extLst>
          </p:cNvPr>
          <p:cNvSpPr/>
          <p:nvPr/>
        </p:nvSpPr>
        <p:spPr>
          <a:xfrm>
            <a:off x="7385538" y="6239438"/>
            <a:ext cx="717450" cy="2616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G"/>
          </a:p>
        </p:txBody>
      </p:sp>
      <p:sp>
        <p:nvSpPr>
          <p:cNvPr id="15" name="TextBox 14">
            <a:extLst>
              <a:ext uri="{FF2B5EF4-FFF2-40B4-BE49-F238E27FC236}">
                <a16:creationId xmlns:a16="http://schemas.microsoft.com/office/drawing/2014/main" id="{1318B3C7-4609-05FA-3FAA-008BDDD1FC6F}"/>
              </a:ext>
            </a:extLst>
          </p:cNvPr>
          <p:cNvSpPr txBox="1"/>
          <p:nvPr/>
        </p:nvSpPr>
        <p:spPr>
          <a:xfrm>
            <a:off x="1545032" y="5617216"/>
            <a:ext cx="9101936" cy="461665"/>
          </a:xfrm>
          <a:prstGeom prst="rect">
            <a:avLst/>
          </a:prstGeom>
          <a:noFill/>
          <a:ln>
            <a:noFill/>
          </a:ln>
        </p:spPr>
        <p:txBody>
          <a:bodyPr wrap="square" rtlCol="0">
            <a:spAutoFit/>
          </a:bodyPr>
          <a:lstStyle/>
          <a:p>
            <a:pPr algn="just"/>
            <a:r>
              <a:rPr lang="en-US" sz="2400" kern="0" dirty="0">
                <a:solidFill>
                  <a:srgbClr val="0000FF"/>
                </a:solidFill>
                <a:latin typeface="Garamond" panose="02020404030301010803" pitchFamily="18" charset="0"/>
                <a:ea typeface="Aptos" panose="020B0004020202020204" pitchFamily="34" charset="0"/>
                <a:cs typeface="Aptos" panose="020B0004020202020204" pitchFamily="34" charset="0"/>
              </a:rPr>
              <a:t>Nigeria’s Economy has Transitioned from </a:t>
            </a:r>
            <a:r>
              <a:rPr lang="en-US" sz="2400" i="1" kern="0" dirty="0">
                <a:solidFill>
                  <a:srgbClr val="0000FF"/>
                </a:solidFill>
                <a:latin typeface="Garamond" panose="02020404030301010803" pitchFamily="18" charset="0"/>
                <a:ea typeface="Aptos" panose="020B0004020202020204" pitchFamily="34" charset="0"/>
                <a:cs typeface="Aptos" panose="020B0004020202020204" pitchFamily="34" charset="0"/>
              </a:rPr>
              <a:t>‘Risk Watch to Recovery’</a:t>
            </a:r>
          </a:p>
        </p:txBody>
      </p:sp>
      <p:sp>
        <p:nvSpPr>
          <p:cNvPr id="17" name="TextBox 16">
            <a:extLst>
              <a:ext uri="{FF2B5EF4-FFF2-40B4-BE49-F238E27FC236}">
                <a16:creationId xmlns:a16="http://schemas.microsoft.com/office/drawing/2014/main" id="{B3908D89-D8AA-7ADD-30F5-C63616DCC660}"/>
              </a:ext>
            </a:extLst>
          </p:cNvPr>
          <p:cNvSpPr txBox="1"/>
          <p:nvPr/>
        </p:nvSpPr>
        <p:spPr>
          <a:xfrm>
            <a:off x="4675537" y="6149220"/>
            <a:ext cx="2535241" cy="523220"/>
          </a:xfrm>
          <a:prstGeom prst="rect">
            <a:avLst/>
          </a:prstGeom>
          <a:solidFill>
            <a:schemeClr val="accent1">
              <a:lumMod val="40000"/>
              <a:lumOff val="60000"/>
            </a:schemeClr>
          </a:solidFill>
          <a:ln>
            <a:solidFill>
              <a:schemeClr val="accent5">
                <a:lumMod val="75000"/>
              </a:schemeClr>
            </a:solid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Reforms</a:t>
            </a:r>
            <a:r>
              <a:rPr lang="en-US" sz="2000" b="1" kern="0" dirty="0">
                <a:solidFill>
                  <a:srgbClr val="0000FF"/>
                </a:solidFill>
                <a:latin typeface="Garamond" panose="02020404030301010803" pitchFamily="18" charset="0"/>
                <a:ea typeface="Aptos" panose="020B0004020202020204" pitchFamily="34" charset="0"/>
                <a:cs typeface="Aptos" panose="020B0004020202020204" pitchFamily="34" charset="0"/>
              </a:rPr>
              <a:t> </a:t>
            </a:r>
          </a:p>
        </p:txBody>
      </p:sp>
      <p:sp>
        <p:nvSpPr>
          <p:cNvPr id="18" name="TextBox 17">
            <a:extLst>
              <a:ext uri="{FF2B5EF4-FFF2-40B4-BE49-F238E27FC236}">
                <a16:creationId xmlns:a16="http://schemas.microsoft.com/office/drawing/2014/main" id="{FD62FECD-1272-8C19-B856-9745E1E2768B}"/>
              </a:ext>
            </a:extLst>
          </p:cNvPr>
          <p:cNvSpPr txBox="1"/>
          <p:nvPr/>
        </p:nvSpPr>
        <p:spPr>
          <a:xfrm>
            <a:off x="8245613" y="6022424"/>
            <a:ext cx="2535241" cy="800219"/>
          </a:xfrm>
          <a:prstGeom prst="rect">
            <a:avLst/>
          </a:prstGeom>
          <a:noFill/>
          <a:ln>
            <a:solidFill>
              <a:schemeClr val="accent5">
                <a:lumMod val="75000"/>
              </a:schemeClr>
            </a:solid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Recovery</a:t>
            </a:r>
            <a:r>
              <a:rPr lang="en-US" sz="2000" b="1" kern="0" dirty="0">
                <a:solidFill>
                  <a:srgbClr val="0000FF"/>
                </a:solidFill>
                <a:latin typeface="Garamond" panose="02020404030301010803" pitchFamily="18" charset="0"/>
                <a:ea typeface="Aptos" panose="020B0004020202020204" pitchFamily="34" charset="0"/>
                <a:cs typeface="Aptos" panose="020B0004020202020204" pitchFamily="34" charset="0"/>
              </a:rPr>
              <a:t> </a:t>
            </a:r>
          </a:p>
          <a:p>
            <a:pPr algn="ctr"/>
            <a:r>
              <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rPr>
              <a:t>(2025)</a:t>
            </a:r>
          </a:p>
        </p:txBody>
      </p:sp>
    </p:spTree>
    <p:custDataLst>
      <p:tags r:id="rId1"/>
    </p:custDataLst>
    <p:extLst>
      <p:ext uri="{BB962C8B-B14F-4D97-AF65-F5344CB8AC3E}">
        <p14:creationId xmlns:p14="http://schemas.microsoft.com/office/powerpoint/2010/main" val="3929536879"/>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9E56C-53DD-C85D-CC9C-E2CD4C58D10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228E71D-0B05-7221-3FAB-B02078770431}"/>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DA3F04BF-663E-ACC9-E5A0-17DA539A770A}"/>
              </a:ext>
            </a:extLst>
          </p:cNvPr>
          <p:cNvSpPr txBox="1"/>
          <p:nvPr/>
        </p:nvSpPr>
        <p:spPr>
          <a:xfrm>
            <a:off x="2198534" y="120134"/>
            <a:ext cx="7794932" cy="461665"/>
          </a:xfrm>
          <a:prstGeom prst="rect">
            <a:avLst/>
          </a:prstGeom>
          <a:noFill/>
        </p:spPr>
        <p:txBody>
          <a:bodyPr wrap="square">
            <a:spAutoFit/>
          </a:bodyPr>
          <a:lstStyle/>
          <a:p>
            <a:pPr lvl="1" algn="ctr"/>
            <a:r>
              <a:rPr lang="en-US" sz="24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National Economy and Market Overview in 2025</a:t>
            </a:r>
          </a:p>
        </p:txBody>
      </p:sp>
      <p:sp>
        <p:nvSpPr>
          <p:cNvPr id="15" name="TextBox 14">
            <a:extLst>
              <a:ext uri="{FF2B5EF4-FFF2-40B4-BE49-F238E27FC236}">
                <a16:creationId xmlns:a16="http://schemas.microsoft.com/office/drawing/2014/main" id="{81240750-D22B-A9B0-5A9D-DD7A52F8829F}"/>
              </a:ext>
            </a:extLst>
          </p:cNvPr>
          <p:cNvSpPr txBox="1"/>
          <p:nvPr/>
        </p:nvSpPr>
        <p:spPr>
          <a:xfrm>
            <a:off x="1545032" y="581799"/>
            <a:ext cx="9101936" cy="892552"/>
          </a:xfrm>
          <a:prstGeom prst="rect">
            <a:avLst/>
          </a:prstGeom>
          <a:noFill/>
          <a:ln>
            <a:no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Recession:</a:t>
            </a:r>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 </a:t>
            </a:r>
            <a:r>
              <a:rPr lang="en-US" sz="2400" kern="0" dirty="0">
                <a:solidFill>
                  <a:srgbClr val="0000FF"/>
                </a:solidFill>
                <a:latin typeface="Garamond" panose="02020404030301010803" pitchFamily="18" charset="0"/>
                <a:ea typeface="Aptos" panose="020B0004020202020204" pitchFamily="34" charset="0"/>
                <a:cs typeface="Aptos" panose="020B0004020202020204" pitchFamily="34" charset="0"/>
              </a:rPr>
              <a:t>By 2023, Nigeria had clearly entered recession following an </a:t>
            </a:r>
            <a:r>
              <a:rPr lang="en-US" sz="2400" kern="0" dirty="0" err="1">
                <a:solidFill>
                  <a:srgbClr val="0000FF"/>
                </a:solidFill>
                <a:latin typeface="Garamond" panose="02020404030301010803" pitchFamily="18" charset="0"/>
                <a:ea typeface="Aptos" panose="020B0004020202020204" pitchFamily="34" charset="0"/>
                <a:cs typeface="Aptos" panose="020B0004020202020204" pitchFamily="34" charset="0"/>
              </a:rPr>
              <a:t>unsustained</a:t>
            </a:r>
            <a:r>
              <a:rPr lang="en-US" sz="2400" kern="0" dirty="0">
                <a:solidFill>
                  <a:srgbClr val="0000FF"/>
                </a:solidFill>
                <a:latin typeface="Garamond" panose="02020404030301010803" pitchFamily="18" charset="0"/>
                <a:ea typeface="Aptos" panose="020B0004020202020204" pitchFamily="34" charset="0"/>
                <a:cs typeface="Aptos" panose="020B0004020202020204" pitchFamily="34" charset="0"/>
              </a:rPr>
              <a:t> post-COVID recovery. </a:t>
            </a:r>
            <a:endParaRPr lang="en-US" sz="2400" i="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17" name="TextBox 16">
            <a:extLst>
              <a:ext uri="{FF2B5EF4-FFF2-40B4-BE49-F238E27FC236}">
                <a16:creationId xmlns:a16="http://schemas.microsoft.com/office/drawing/2014/main" id="{64248894-1C74-E063-D6C4-4074540A5EFE}"/>
              </a:ext>
            </a:extLst>
          </p:cNvPr>
          <p:cNvSpPr txBox="1"/>
          <p:nvPr/>
        </p:nvSpPr>
        <p:spPr>
          <a:xfrm>
            <a:off x="6588111" y="1727665"/>
            <a:ext cx="4635556" cy="461665"/>
          </a:xfrm>
          <a:prstGeom prst="rect">
            <a:avLst/>
          </a:prstGeom>
          <a:noFill/>
          <a:ln>
            <a:noFill/>
          </a:ln>
        </p:spPr>
        <p:txBody>
          <a:bodyPr wrap="square" rtlCol="0">
            <a:spAutoFit/>
          </a:bodyPr>
          <a:lstStyle/>
          <a:p>
            <a:pPr algn="ctr"/>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Severe liquidity constraints</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8" name="TextBox 7">
            <a:extLst>
              <a:ext uri="{FF2B5EF4-FFF2-40B4-BE49-F238E27FC236}">
                <a16:creationId xmlns:a16="http://schemas.microsoft.com/office/drawing/2014/main" id="{1A1FFD8F-C69C-F44E-26BF-400AE3332A89}"/>
              </a:ext>
            </a:extLst>
          </p:cNvPr>
          <p:cNvSpPr txBox="1"/>
          <p:nvPr/>
        </p:nvSpPr>
        <p:spPr>
          <a:xfrm>
            <a:off x="6630765" y="3595172"/>
            <a:ext cx="4635556" cy="461665"/>
          </a:xfrm>
          <a:prstGeom prst="rect">
            <a:avLst/>
          </a:prstGeom>
          <a:noFill/>
          <a:ln>
            <a:noFill/>
          </a:ln>
        </p:spPr>
        <p:txBody>
          <a:bodyPr wrap="square" rtlCol="0">
            <a:spAutoFit/>
          </a:bodyPr>
          <a:lstStyle/>
          <a:p>
            <a:pPr algn="ctr"/>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Macroeconomic instability</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10" name="TextBox 9">
            <a:extLst>
              <a:ext uri="{FF2B5EF4-FFF2-40B4-BE49-F238E27FC236}">
                <a16:creationId xmlns:a16="http://schemas.microsoft.com/office/drawing/2014/main" id="{138456FC-E812-ED9C-0CA7-E091966E92FD}"/>
              </a:ext>
            </a:extLst>
          </p:cNvPr>
          <p:cNvSpPr txBox="1"/>
          <p:nvPr/>
        </p:nvSpPr>
        <p:spPr>
          <a:xfrm>
            <a:off x="6630765" y="5302459"/>
            <a:ext cx="4635556" cy="461665"/>
          </a:xfrm>
          <a:prstGeom prst="rect">
            <a:avLst/>
          </a:prstGeom>
          <a:noFill/>
          <a:ln>
            <a:noFill/>
          </a:ln>
        </p:spPr>
        <p:txBody>
          <a:bodyPr wrap="square" rtlCol="0">
            <a:spAutoFit/>
          </a:bodyPr>
          <a:lstStyle/>
          <a:p>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Slowing growth across sectors </a:t>
            </a:r>
          </a:p>
        </p:txBody>
      </p:sp>
      <p:sp>
        <p:nvSpPr>
          <p:cNvPr id="14" name="Oval 13">
            <a:extLst>
              <a:ext uri="{FF2B5EF4-FFF2-40B4-BE49-F238E27FC236}">
                <a16:creationId xmlns:a16="http://schemas.microsoft.com/office/drawing/2014/main" id="{8688CF87-89DB-8B32-CCA7-EA692D8CC0E4}"/>
              </a:ext>
            </a:extLst>
          </p:cNvPr>
          <p:cNvSpPr/>
          <p:nvPr/>
        </p:nvSpPr>
        <p:spPr>
          <a:xfrm>
            <a:off x="272564" y="2729345"/>
            <a:ext cx="4119327" cy="227895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8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Recession was defined by three major weaknesses</a:t>
            </a:r>
            <a:endParaRPr lang="en-NG" sz="2800" b="1" i="1" dirty="0">
              <a:solidFill>
                <a:srgbClr val="3366CC"/>
              </a:solidFill>
              <a:latin typeface="Garamond" panose="02020404030301010803" pitchFamily="18" charset="0"/>
            </a:endParaRPr>
          </a:p>
        </p:txBody>
      </p:sp>
      <p:cxnSp>
        <p:nvCxnSpPr>
          <p:cNvPr id="19" name="Connector: Elbow 18">
            <a:extLst>
              <a:ext uri="{FF2B5EF4-FFF2-40B4-BE49-F238E27FC236}">
                <a16:creationId xmlns:a16="http://schemas.microsoft.com/office/drawing/2014/main" id="{8D00203C-4E2E-DEC3-B0EB-F47477E8DBCB}"/>
              </a:ext>
            </a:extLst>
          </p:cNvPr>
          <p:cNvCxnSpPr>
            <a:cxnSpLocks/>
          </p:cNvCxnSpPr>
          <p:nvPr/>
        </p:nvCxnSpPr>
        <p:spPr>
          <a:xfrm flipV="1">
            <a:off x="3643745" y="1987640"/>
            <a:ext cx="3380510" cy="94952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8CAB079A-8FFA-FA1B-FD8F-EBC2521D077E}"/>
              </a:ext>
            </a:extLst>
          </p:cNvPr>
          <p:cNvCxnSpPr>
            <a:cxnSpLocks/>
            <a:endCxn id="10" idx="1"/>
          </p:cNvCxnSpPr>
          <p:nvPr/>
        </p:nvCxnSpPr>
        <p:spPr>
          <a:xfrm>
            <a:off x="3934691" y="4579185"/>
            <a:ext cx="2696074" cy="9541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15E0DEC6-AC45-3D9D-0578-BBC773D93BE5}"/>
              </a:ext>
            </a:extLst>
          </p:cNvPr>
          <p:cNvCxnSpPr>
            <a:cxnSpLocks/>
          </p:cNvCxnSpPr>
          <p:nvPr/>
        </p:nvCxnSpPr>
        <p:spPr>
          <a:xfrm flipV="1">
            <a:off x="4417415" y="3868821"/>
            <a:ext cx="2759240" cy="18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55CD3E0-D90E-5241-E5EE-D5B037175002}"/>
              </a:ext>
            </a:extLst>
          </p:cNvPr>
          <p:cNvCxnSpPr/>
          <p:nvPr/>
        </p:nvCxnSpPr>
        <p:spPr>
          <a:xfrm>
            <a:off x="7176655" y="2189330"/>
            <a:ext cx="3470313" cy="0"/>
          </a:xfrm>
          <a:prstGeom prst="line">
            <a:avLst/>
          </a:prstGeom>
        </p:spPr>
        <p:style>
          <a:lnRef idx="3">
            <a:schemeClr val="dk1"/>
          </a:lnRef>
          <a:fillRef idx="0">
            <a:schemeClr val="dk1"/>
          </a:fillRef>
          <a:effectRef idx="2">
            <a:schemeClr val="dk1"/>
          </a:effectRef>
          <a:fontRef idx="minor">
            <a:schemeClr val="tx1"/>
          </a:fontRef>
        </p:style>
      </p:cxnSp>
      <p:cxnSp>
        <p:nvCxnSpPr>
          <p:cNvPr id="37" name="Straight Connector 36">
            <a:extLst>
              <a:ext uri="{FF2B5EF4-FFF2-40B4-BE49-F238E27FC236}">
                <a16:creationId xmlns:a16="http://schemas.microsoft.com/office/drawing/2014/main" id="{C444F25D-FB03-347A-B409-A3F5FAEA093D}"/>
              </a:ext>
            </a:extLst>
          </p:cNvPr>
          <p:cNvCxnSpPr>
            <a:cxnSpLocks/>
          </p:cNvCxnSpPr>
          <p:nvPr/>
        </p:nvCxnSpPr>
        <p:spPr>
          <a:xfrm>
            <a:off x="7206939" y="4056837"/>
            <a:ext cx="3558043" cy="0"/>
          </a:xfrm>
          <a:prstGeom prst="line">
            <a:avLst/>
          </a:prstGeom>
        </p:spPr>
        <p:style>
          <a:lnRef idx="3">
            <a:schemeClr val="dk1"/>
          </a:lnRef>
          <a:fillRef idx="0">
            <a:schemeClr val="dk1"/>
          </a:fillRef>
          <a:effectRef idx="2">
            <a:schemeClr val="dk1"/>
          </a:effectRef>
          <a:fontRef idx="minor">
            <a:schemeClr val="tx1"/>
          </a:fontRef>
        </p:style>
      </p:cxnSp>
      <p:cxnSp>
        <p:nvCxnSpPr>
          <p:cNvPr id="40" name="Straight Connector 39">
            <a:extLst>
              <a:ext uri="{FF2B5EF4-FFF2-40B4-BE49-F238E27FC236}">
                <a16:creationId xmlns:a16="http://schemas.microsoft.com/office/drawing/2014/main" id="{57154869-9B43-C41E-F666-814CAF972EE0}"/>
              </a:ext>
            </a:extLst>
          </p:cNvPr>
          <p:cNvCxnSpPr>
            <a:cxnSpLocks/>
          </p:cNvCxnSpPr>
          <p:nvPr/>
        </p:nvCxnSpPr>
        <p:spPr>
          <a:xfrm>
            <a:off x="6735885" y="5764124"/>
            <a:ext cx="3911083" cy="0"/>
          </a:xfrm>
          <a:prstGeom prst="line">
            <a:avLst/>
          </a:prstGeom>
        </p:spPr>
        <p:style>
          <a:lnRef idx="3">
            <a:schemeClr val="dk1"/>
          </a:lnRef>
          <a:fillRef idx="0">
            <a:schemeClr val="dk1"/>
          </a:fillRef>
          <a:effectRef idx="2">
            <a:schemeClr val="dk1"/>
          </a:effectRef>
          <a:fontRef idx="minor">
            <a:schemeClr val="tx1"/>
          </a:fontRef>
        </p:style>
      </p:cxnSp>
    </p:spTree>
    <p:custDataLst>
      <p:tags r:id="rId1"/>
    </p:custDataLst>
    <p:extLst>
      <p:ext uri="{BB962C8B-B14F-4D97-AF65-F5344CB8AC3E}">
        <p14:creationId xmlns:p14="http://schemas.microsoft.com/office/powerpoint/2010/main" val="2802794598"/>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9CC36-BB20-F9DB-A635-A450F043758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C25CE14-24CA-5DDF-0DA2-F01AC50C07E5}"/>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8" name="TextBox 7">
            <a:extLst>
              <a:ext uri="{FF2B5EF4-FFF2-40B4-BE49-F238E27FC236}">
                <a16:creationId xmlns:a16="http://schemas.microsoft.com/office/drawing/2014/main" id="{888D9BE5-6196-9ED5-A697-9A72C3BA56EE}"/>
              </a:ext>
            </a:extLst>
          </p:cNvPr>
          <p:cNvSpPr txBox="1"/>
          <p:nvPr/>
        </p:nvSpPr>
        <p:spPr>
          <a:xfrm>
            <a:off x="1276450" y="177724"/>
            <a:ext cx="10280074"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National Economy and Market Overview in 2025</a:t>
            </a:r>
          </a:p>
        </p:txBody>
      </p:sp>
      <p:sp>
        <p:nvSpPr>
          <p:cNvPr id="4" name="TextBox 3">
            <a:extLst>
              <a:ext uri="{FF2B5EF4-FFF2-40B4-BE49-F238E27FC236}">
                <a16:creationId xmlns:a16="http://schemas.microsoft.com/office/drawing/2014/main" id="{BD410934-6D8E-2D58-58C3-6FC05758C8EF}"/>
              </a:ext>
            </a:extLst>
          </p:cNvPr>
          <p:cNvSpPr txBox="1"/>
          <p:nvPr/>
        </p:nvSpPr>
        <p:spPr>
          <a:xfrm>
            <a:off x="6193550" y="408556"/>
            <a:ext cx="5750842" cy="5016117"/>
          </a:xfrm>
          <a:prstGeom prst="rect">
            <a:avLst/>
          </a:prstGeom>
          <a:noFill/>
        </p:spPr>
        <p:txBody>
          <a:bodyPr wrap="square">
            <a:spAutoFit/>
          </a:bodyPr>
          <a:lstStyle/>
          <a:p>
            <a:pPr algn="ctr">
              <a:spcBef>
                <a:spcPts val="1200"/>
              </a:spcBef>
            </a:pPr>
            <a:endParaRPr lang="en-US" sz="1100" dirty="0">
              <a:solidFill>
                <a:srgbClr val="0000FF"/>
              </a:solidFill>
              <a:latin typeface="Garamond"/>
              <a:ea typeface="Calibri"/>
              <a:cs typeface="Tahoma"/>
            </a:endParaRPr>
          </a:p>
          <a:p>
            <a:pPr marL="342900" indent="-342900" algn="just">
              <a:spcAft>
                <a:spcPts val="1200"/>
              </a:spcAft>
              <a:buFont typeface="Wingdings" pitchFamily="2" charset="2"/>
              <a:buChar char="§"/>
            </a:pPr>
            <a:r>
              <a:rPr lang="en-US" sz="1400" b="1" kern="100" dirty="0">
                <a:solidFill>
                  <a:srgbClr val="0000FF"/>
                </a:solidFill>
                <a:latin typeface="Garamond" panose="02020404030301010803" pitchFamily="18" charset="0"/>
                <a:ea typeface="Arial" panose="020B0604020202020204" pitchFamily="34" charset="0"/>
                <a:cs typeface="Arial" panose="020B0604020202020204" pitchFamily="34" charset="0"/>
              </a:rPr>
              <a:t>We define Recession to accommodate consecutive years of negative dollar GDP growth from 2020-2024.</a:t>
            </a:r>
            <a:r>
              <a:rPr lang="en-US" sz="1400" b="1" dirty="0">
                <a:solidFill>
                  <a:srgbClr val="0000FF"/>
                </a:solidFill>
                <a:latin typeface="Garamond"/>
                <a:ea typeface="Calibri"/>
                <a:cs typeface="Tahoma"/>
              </a:rPr>
              <a:t> </a:t>
            </a:r>
          </a:p>
          <a:p>
            <a:pPr marL="342900" indent="-342900" algn="just">
              <a:spcAft>
                <a:spcPts val="1200"/>
              </a:spcAft>
              <a:buFont typeface="Wingdings" pitchFamily="2" charset="2"/>
              <a:buChar char="§"/>
            </a:pPr>
            <a:r>
              <a:rPr lang="en-US" sz="1400" b="1" kern="100" dirty="0">
                <a:solidFill>
                  <a:srgbClr val="3333FF"/>
                </a:solidFill>
                <a:latin typeface="Garamond" panose="02020404030301010803" pitchFamily="18" charset="0"/>
                <a:ea typeface="Arial" panose="020B0604020202020204" pitchFamily="34" charset="0"/>
                <a:cs typeface="Arial" panose="020B0604020202020204" pitchFamily="34" charset="0"/>
              </a:rPr>
              <a:t>Nigeria’s dollar GDP contracted from $569bn in 2020 to $241.37bn </a:t>
            </a:r>
          </a:p>
          <a:p>
            <a:pPr marL="342900" indent="-342900" algn="just">
              <a:spcAft>
                <a:spcPts val="1200"/>
              </a:spcAft>
              <a:buFont typeface="Wingdings" pitchFamily="2" charset="2"/>
              <a:buChar char="§"/>
            </a:pPr>
            <a:r>
              <a:rPr lang="en-US" sz="1400" b="1" dirty="0">
                <a:solidFill>
                  <a:srgbClr val="0000FF"/>
                </a:solidFill>
                <a:latin typeface="Garamond"/>
                <a:ea typeface="Calibri"/>
                <a:cs typeface="Tahoma"/>
              </a:rPr>
              <a:t>Nigeria may not have just a growth problem but an FX problem.</a:t>
            </a:r>
          </a:p>
          <a:p>
            <a:pPr marL="342900" indent="-342900" algn="just">
              <a:spcAft>
                <a:spcPts val="1200"/>
              </a:spcAft>
              <a:buFont typeface="Wingdings" pitchFamily="2" charset="2"/>
              <a:buChar char="§"/>
            </a:pPr>
            <a:r>
              <a:rPr lang="en-US" sz="1400" b="1" dirty="0">
                <a:solidFill>
                  <a:srgbClr val="0000FF"/>
                </a:solidFill>
                <a:latin typeface="Garamond"/>
                <a:ea typeface="Calibri"/>
                <a:cs typeface="Tahoma"/>
              </a:rPr>
              <a:t>Had Nigeria maintained the 2019 FX rate of N360.3/$ till date, Nigeria’s N372trn rebased GDP in 2024 would have been a trillion-dollar economy.</a:t>
            </a:r>
          </a:p>
          <a:p>
            <a:pPr marL="342900" indent="-342900" algn="just">
              <a:spcAft>
                <a:spcPts val="1200"/>
              </a:spcAft>
              <a:buFont typeface="Wingdings" pitchFamily="2" charset="2"/>
              <a:buChar char="§"/>
            </a:pPr>
            <a:r>
              <a:rPr lang="en-US" sz="1400" b="1" dirty="0">
                <a:solidFill>
                  <a:srgbClr val="0000FF"/>
                </a:solidFill>
                <a:latin typeface="Garamond"/>
                <a:ea typeface="Calibri"/>
                <a:cs typeface="Tahoma"/>
              </a:rPr>
              <a:t>Strengthening the FX rate may require aggressive investment stock inflows and building Nigeria’s reserve walls as observed in economies like Saudi Arabia, Brazil, and India.</a:t>
            </a:r>
          </a:p>
          <a:p>
            <a:pPr marL="342900" indent="-342900" algn="just">
              <a:spcAft>
                <a:spcPts val="1200"/>
              </a:spcAft>
              <a:buFont typeface="Wingdings" pitchFamily="2" charset="2"/>
              <a:buChar char="§"/>
            </a:pPr>
            <a:r>
              <a:rPr lang="en-US" sz="1400" b="1" dirty="0">
                <a:solidFill>
                  <a:srgbClr val="0000FF"/>
                </a:solidFill>
                <a:latin typeface="Garamond"/>
                <a:ea typeface="Calibri"/>
                <a:cs typeface="Tahoma"/>
              </a:rPr>
              <a:t>Nigeria’s journey to a trillion-dollar economy is not so much of a growth challenge as it is an exchange rate stability challenge.</a:t>
            </a:r>
          </a:p>
          <a:p>
            <a:pPr marL="342900" indent="-342900" algn="just">
              <a:spcAft>
                <a:spcPts val="1200"/>
              </a:spcAft>
              <a:buFont typeface="Wingdings" pitchFamily="2" charset="2"/>
              <a:buChar char="§"/>
            </a:pPr>
            <a:endParaRPr lang="en-US" sz="1200" b="1" dirty="0">
              <a:solidFill>
                <a:srgbClr val="0000FF"/>
              </a:solidFill>
              <a:latin typeface="Garamond"/>
              <a:ea typeface="Calibri"/>
              <a:cs typeface="Tahoma"/>
            </a:endParaRPr>
          </a:p>
          <a:p>
            <a:pPr marL="342900" indent="-342900" algn="just">
              <a:spcAft>
                <a:spcPts val="1200"/>
              </a:spcAft>
              <a:buFont typeface="Wingdings" pitchFamily="2" charset="2"/>
              <a:buChar char="§"/>
            </a:pPr>
            <a:endParaRPr lang="en-US" sz="1200" b="1" dirty="0">
              <a:solidFill>
                <a:srgbClr val="0000FF"/>
              </a:solidFill>
              <a:latin typeface="Garamond"/>
              <a:ea typeface="Calibri"/>
              <a:cs typeface="Tahoma"/>
            </a:endParaRPr>
          </a:p>
          <a:p>
            <a:pPr marL="342900" indent="-342900" algn="just">
              <a:lnSpc>
                <a:spcPct val="115000"/>
              </a:lnSpc>
              <a:spcAft>
                <a:spcPts val="1200"/>
              </a:spcAft>
              <a:buFont typeface="Wingdings" pitchFamily="2" charset="2"/>
              <a:buChar char="§"/>
            </a:pPr>
            <a:endParaRPr lang="en-US" sz="1200" b="1" dirty="0">
              <a:solidFill>
                <a:srgbClr val="0000FF"/>
              </a:solidFill>
              <a:ea typeface="Calibri"/>
              <a:cs typeface="Times New Roman"/>
            </a:endParaRPr>
          </a:p>
          <a:p>
            <a:pPr marL="342900" indent="-342900" algn="just">
              <a:lnSpc>
                <a:spcPct val="115000"/>
              </a:lnSpc>
              <a:buFont typeface="Wingdings" pitchFamily="2" charset="2"/>
              <a:buChar char="§"/>
            </a:pPr>
            <a:endParaRPr lang="en-US" sz="1200" b="1" dirty="0">
              <a:solidFill>
                <a:srgbClr val="0000FF"/>
              </a:solidFill>
              <a:latin typeface="Garamond"/>
              <a:ea typeface="Times New Roman"/>
              <a:cs typeface="Arial"/>
            </a:endParaRPr>
          </a:p>
        </p:txBody>
      </p:sp>
      <p:graphicFrame>
        <p:nvGraphicFramePr>
          <p:cNvPr id="10" name="Chart 9">
            <a:extLst>
              <a:ext uri="{FF2B5EF4-FFF2-40B4-BE49-F238E27FC236}">
                <a16:creationId xmlns:a16="http://schemas.microsoft.com/office/drawing/2014/main" id="{E399072B-BDC0-F3D8-E0A4-36720343A41B}"/>
              </a:ext>
            </a:extLst>
          </p:cNvPr>
          <p:cNvGraphicFramePr>
            <a:graphicFrameLocks/>
          </p:cNvGraphicFramePr>
          <p:nvPr>
            <p:extLst>
              <p:ext uri="{D42A27DB-BD31-4B8C-83A1-F6EECF244321}">
                <p14:modId xmlns:p14="http://schemas.microsoft.com/office/powerpoint/2010/main" val="1650165520"/>
              </p:ext>
            </p:extLst>
          </p:nvPr>
        </p:nvGraphicFramePr>
        <p:xfrm>
          <a:off x="247608" y="838932"/>
          <a:ext cx="5848392" cy="30757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955C8DE1-913F-B038-135F-A85891365B80}"/>
              </a:ext>
            </a:extLst>
          </p:cNvPr>
          <p:cNvGraphicFramePr>
            <a:graphicFrameLocks/>
          </p:cNvGraphicFramePr>
          <p:nvPr>
            <p:extLst>
              <p:ext uri="{D42A27DB-BD31-4B8C-83A1-F6EECF244321}">
                <p14:modId xmlns:p14="http://schemas.microsoft.com/office/powerpoint/2010/main" val="2564643294"/>
              </p:ext>
            </p:extLst>
          </p:nvPr>
        </p:nvGraphicFramePr>
        <p:xfrm>
          <a:off x="6246805" y="4028794"/>
          <a:ext cx="5780774" cy="26514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a:extLst>
              <a:ext uri="{FF2B5EF4-FFF2-40B4-BE49-F238E27FC236}">
                <a16:creationId xmlns:a16="http://schemas.microsoft.com/office/drawing/2014/main" id="{CADBDEE1-D126-5929-2735-641D7EF96892}"/>
              </a:ext>
            </a:extLst>
          </p:cNvPr>
          <p:cNvGraphicFramePr>
            <a:graphicFrameLocks/>
          </p:cNvGraphicFramePr>
          <p:nvPr>
            <p:extLst>
              <p:ext uri="{D42A27DB-BD31-4B8C-83A1-F6EECF244321}">
                <p14:modId xmlns:p14="http://schemas.microsoft.com/office/powerpoint/2010/main" val="4111389964"/>
              </p:ext>
            </p:extLst>
          </p:nvPr>
        </p:nvGraphicFramePr>
        <p:xfrm>
          <a:off x="247608" y="4028794"/>
          <a:ext cx="5848392" cy="2651482"/>
        </p:xfrm>
        <a:graphic>
          <a:graphicData uri="http://schemas.openxmlformats.org/drawingml/2006/chart">
            <c:chart xmlns:c="http://schemas.openxmlformats.org/drawingml/2006/chart" xmlns:r="http://schemas.openxmlformats.org/officeDocument/2006/relationships" r:id="rId6"/>
          </a:graphicData>
        </a:graphic>
      </p:graphicFrame>
    </p:spTree>
    <p:custDataLst>
      <p:tags r:id="rId1"/>
    </p:custDataLst>
    <p:extLst>
      <p:ext uri="{BB962C8B-B14F-4D97-AF65-F5344CB8AC3E}">
        <p14:creationId xmlns:p14="http://schemas.microsoft.com/office/powerpoint/2010/main" val="1337602123"/>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4F9A9-4F3C-C5A7-5EF8-AF02EFD5B6E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00C7D0D-E445-3C3B-5434-7E9962DFD1FD}"/>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9" name="TextBox 8">
            <a:extLst>
              <a:ext uri="{FF2B5EF4-FFF2-40B4-BE49-F238E27FC236}">
                <a16:creationId xmlns:a16="http://schemas.microsoft.com/office/drawing/2014/main" id="{C9B5DE6A-8A2F-2B64-476D-115EB0DE2CC2}"/>
              </a:ext>
            </a:extLst>
          </p:cNvPr>
          <p:cNvSpPr txBox="1"/>
          <p:nvPr/>
        </p:nvSpPr>
        <p:spPr>
          <a:xfrm>
            <a:off x="2198534" y="120134"/>
            <a:ext cx="8448434"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National Economy and Market Overview in 2025</a:t>
            </a:r>
          </a:p>
        </p:txBody>
      </p:sp>
      <p:sp>
        <p:nvSpPr>
          <p:cNvPr id="15" name="TextBox 14">
            <a:extLst>
              <a:ext uri="{FF2B5EF4-FFF2-40B4-BE49-F238E27FC236}">
                <a16:creationId xmlns:a16="http://schemas.microsoft.com/office/drawing/2014/main" id="{31B53B37-A264-7452-83A1-38ED1588B9ED}"/>
              </a:ext>
            </a:extLst>
          </p:cNvPr>
          <p:cNvSpPr txBox="1"/>
          <p:nvPr/>
        </p:nvSpPr>
        <p:spPr>
          <a:xfrm>
            <a:off x="1545032" y="581799"/>
            <a:ext cx="9101936" cy="892552"/>
          </a:xfrm>
          <a:prstGeom prst="rect">
            <a:avLst/>
          </a:prstGeom>
          <a:noFill/>
          <a:ln>
            <a:noFill/>
          </a:ln>
        </p:spPr>
        <p:txBody>
          <a:bodyPr wrap="square" rtlCol="0">
            <a:spAutoFit/>
          </a:bodyPr>
          <a:lstStyle/>
          <a:p>
            <a:pPr algn="ctr"/>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Reforms: </a:t>
            </a:r>
            <a:r>
              <a:rPr lang="en-US" sz="2400" kern="0" dirty="0">
                <a:solidFill>
                  <a:srgbClr val="0000FF"/>
                </a:solidFill>
                <a:latin typeface="Garamond" panose="02020404030301010803" pitchFamily="18" charset="0"/>
                <a:ea typeface="Aptos" panose="020B0004020202020204" pitchFamily="34" charset="0"/>
                <a:cs typeface="Aptos" panose="020B0004020202020204" pitchFamily="34" charset="0"/>
              </a:rPr>
              <a:t>The current administration introduced wide-ranging reforms to reverse the downturn.</a:t>
            </a:r>
            <a:endParaRPr lang="en-US" sz="2400" i="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17" name="TextBox 16">
            <a:extLst>
              <a:ext uri="{FF2B5EF4-FFF2-40B4-BE49-F238E27FC236}">
                <a16:creationId xmlns:a16="http://schemas.microsoft.com/office/drawing/2014/main" id="{9FFE9178-6CE6-EE0D-F9AA-29C05D722757}"/>
              </a:ext>
            </a:extLst>
          </p:cNvPr>
          <p:cNvSpPr txBox="1"/>
          <p:nvPr/>
        </p:nvSpPr>
        <p:spPr>
          <a:xfrm>
            <a:off x="6011412" y="1739965"/>
            <a:ext cx="4635556" cy="461665"/>
          </a:xfrm>
          <a:prstGeom prst="rect">
            <a:avLst/>
          </a:prstGeom>
          <a:noFill/>
          <a:ln>
            <a:noFill/>
          </a:ln>
        </p:spPr>
        <p:txBody>
          <a:bodyPr wrap="square" rtlCol="0">
            <a:spAutoFit/>
          </a:bodyPr>
          <a:lstStyle/>
          <a:p>
            <a:pPr algn="ctr"/>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     Foreign exchange </a:t>
            </a:r>
            <a:r>
              <a:rPr lang="en-US" sz="2400" b="1" kern="0" dirty="0" err="1">
                <a:solidFill>
                  <a:srgbClr val="0000FF"/>
                </a:solidFill>
                <a:latin typeface="Garamond" panose="02020404030301010803" pitchFamily="18" charset="0"/>
                <a:ea typeface="Aptos" panose="020B0004020202020204" pitchFamily="34" charset="0"/>
                <a:cs typeface="Aptos" panose="020B0004020202020204" pitchFamily="34" charset="0"/>
              </a:rPr>
              <a:t>liberalisation</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8" name="TextBox 7">
            <a:extLst>
              <a:ext uri="{FF2B5EF4-FFF2-40B4-BE49-F238E27FC236}">
                <a16:creationId xmlns:a16="http://schemas.microsoft.com/office/drawing/2014/main" id="{E9DB8185-3857-68AF-469A-57550F40D20B}"/>
              </a:ext>
            </a:extLst>
          </p:cNvPr>
          <p:cNvSpPr txBox="1"/>
          <p:nvPr/>
        </p:nvSpPr>
        <p:spPr>
          <a:xfrm>
            <a:off x="6457852" y="3594401"/>
            <a:ext cx="5288671" cy="830997"/>
          </a:xfrm>
          <a:prstGeom prst="rect">
            <a:avLst/>
          </a:prstGeom>
          <a:noFill/>
          <a:ln>
            <a:noFill/>
          </a:ln>
        </p:spPr>
        <p:txBody>
          <a:bodyPr wrap="square" rtlCol="0">
            <a:spAutoFit/>
          </a:bodyPr>
          <a:lstStyle/>
          <a:p>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Sectoral reforms across agriculture, energy, transport etc.</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sp>
        <p:nvSpPr>
          <p:cNvPr id="10" name="TextBox 9">
            <a:extLst>
              <a:ext uri="{FF2B5EF4-FFF2-40B4-BE49-F238E27FC236}">
                <a16:creationId xmlns:a16="http://schemas.microsoft.com/office/drawing/2014/main" id="{6D6AA812-5695-40F4-6133-41BCBB846B12}"/>
              </a:ext>
            </a:extLst>
          </p:cNvPr>
          <p:cNvSpPr txBox="1"/>
          <p:nvPr/>
        </p:nvSpPr>
        <p:spPr>
          <a:xfrm>
            <a:off x="6454531" y="5562331"/>
            <a:ext cx="5561235" cy="461665"/>
          </a:xfrm>
          <a:prstGeom prst="rect">
            <a:avLst/>
          </a:prstGeom>
          <a:noFill/>
          <a:ln>
            <a:noFill/>
          </a:ln>
        </p:spPr>
        <p:txBody>
          <a:bodyPr wrap="square" rtlCol="0">
            <a:spAutoFit/>
          </a:bodyPr>
          <a:lstStyle/>
          <a:p>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Targeted support for vulnerable groups</a:t>
            </a:r>
          </a:p>
        </p:txBody>
      </p:sp>
      <p:sp>
        <p:nvSpPr>
          <p:cNvPr id="14" name="Oval 13">
            <a:extLst>
              <a:ext uri="{FF2B5EF4-FFF2-40B4-BE49-F238E27FC236}">
                <a16:creationId xmlns:a16="http://schemas.microsoft.com/office/drawing/2014/main" id="{EB1C9B5A-3E7E-A3BE-7209-B2C5346D08A0}"/>
              </a:ext>
            </a:extLst>
          </p:cNvPr>
          <p:cNvSpPr/>
          <p:nvPr/>
        </p:nvSpPr>
        <p:spPr>
          <a:xfrm>
            <a:off x="635680" y="2753014"/>
            <a:ext cx="4119327" cy="227895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i="1" kern="0" dirty="0">
                <a:solidFill>
                  <a:srgbClr val="0000FF"/>
                </a:solidFill>
                <a:latin typeface="Garamond" panose="02020404030301010803" pitchFamily="18" charset="0"/>
                <a:ea typeface="Aptos" panose="020B0004020202020204" pitchFamily="34" charset="0"/>
                <a:cs typeface="Aptos" panose="020B0004020202020204" pitchFamily="34" charset="0"/>
              </a:rPr>
              <a:t>Key reform areas included:</a:t>
            </a:r>
            <a:endParaRPr lang="en-NG" sz="2800" b="1" i="1" dirty="0">
              <a:solidFill>
                <a:srgbClr val="3366CC"/>
              </a:solidFill>
              <a:latin typeface="Garamond" panose="02020404030301010803" pitchFamily="18" charset="0"/>
            </a:endParaRPr>
          </a:p>
        </p:txBody>
      </p:sp>
      <p:cxnSp>
        <p:nvCxnSpPr>
          <p:cNvPr id="36" name="Straight Connector 35">
            <a:extLst>
              <a:ext uri="{FF2B5EF4-FFF2-40B4-BE49-F238E27FC236}">
                <a16:creationId xmlns:a16="http://schemas.microsoft.com/office/drawing/2014/main" id="{77F5B5E6-C612-BF8A-A9F0-4614F4D80EDD}"/>
              </a:ext>
            </a:extLst>
          </p:cNvPr>
          <p:cNvCxnSpPr>
            <a:cxnSpLocks/>
          </p:cNvCxnSpPr>
          <p:nvPr/>
        </p:nvCxnSpPr>
        <p:spPr>
          <a:xfrm flipV="1">
            <a:off x="6457851" y="2206546"/>
            <a:ext cx="4089666" cy="9855"/>
          </a:xfrm>
          <a:prstGeom prst="line">
            <a:avLst/>
          </a:prstGeom>
        </p:spPr>
        <p:style>
          <a:lnRef idx="3">
            <a:schemeClr val="dk1"/>
          </a:lnRef>
          <a:fillRef idx="0">
            <a:schemeClr val="dk1"/>
          </a:fillRef>
          <a:effectRef idx="2">
            <a:schemeClr val="dk1"/>
          </a:effectRef>
          <a:fontRef idx="minor">
            <a:schemeClr val="tx1"/>
          </a:fontRef>
        </p:style>
      </p:cxnSp>
      <p:cxnSp>
        <p:nvCxnSpPr>
          <p:cNvPr id="37" name="Straight Connector 36">
            <a:extLst>
              <a:ext uri="{FF2B5EF4-FFF2-40B4-BE49-F238E27FC236}">
                <a16:creationId xmlns:a16="http://schemas.microsoft.com/office/drawing/2014/main" id="{DE15EA4E-DD71-037F-264D-7AEC8048B596}"/>
              </a:ext>
            </a:extLst>
          </p:cNvPr>
          <p:cNvCxnSpPr>
            <a:cxnSpLocks/>
          </p:cNvCxnSpPr>
          <p:nvPr/>
        </p:nvCxnSpPr>
        <p:spPr>
          <a:xfrm>
            <a:off x="6630765" y="4419473"/>
            <a:ext cx="4539584" cy="0"/>
          </a:xfrm>
          <a:prstGeom prst="line">
            <a:avLst/>
          </a:prstGeom>
        </p:spPr>
        <p:style>
          <a:lnRef idx="3">
            <a:schemeClr val="dk1"/>
          </a:lnRef>
          <a:fillRef idx="0">
            <a:schemeClr val="dk1"/>
          </a:fillRef>
          <a:effectRef idx="2">
            <a:schemeClr val="dk1"/>
          </a:effectRef>
          <a:fontRef idx="minor">
            <a:schemeClr val="tx1"/>
          </a:fontRef>
        </p:style>
      </p:cxnSp>
      <p:cxnSp>
        <p:nvCxnSpPr>
          <p:cNvPr id="40" name="Straight Connector 39">
            <a:extLst>
              <a:ext uri="{FF2B5EF4-FFF2-40B4-BE49-F238E27FC236}">
                <a16:creationId xmlns:a16="http://schemas.microsoft.com/office/drawing/2014/main" id="{17B8AE79-8F34-D38E-117E-1D2BE571FCD4}"/>
              </a:ext>
            </a:extLst>
          </p:cNvPr>
          <p:cNvCxnSpPr>
            <a:cxnSpLocks/>
          </p:cNvCxnSpPr>
          <p:nvPr/>
        </p:nvCxnSpPr>
        <p:spPr>
          <a:xfrm>
            <a:off x="6630765" y="6023996"/>
            <a:ext cx="5010638" cy="0"/>
          </a:xfrm>
          <a:prstGeom prst="line">
            <a:avLst/>
          </a:prstGeom>
        </p:spPr>
        <p:style>
          <a:lnRef idx="3">
            <a:schemeClr val="dk1"/>
          </a:lnRef>
          <a:fillRef idx="0">
            <a:schemeClr val="dk1"/>
          </a:fillRef>
          <a:effectRef idx="2">
            <a:schemeClr val="dk1"/>
          </a:effectRef>
          <a:fontRef idx="minor">
            <a:schemeClr val="tx1"/>
          </a:fontRef>
        </p:style>
      </p:cxnSp>
      <p:sp>
        <p:nvSpPr>
          <p:cNvPr id="4" name="TextBox 3">
            <a:extLst>
              <a:ext uri="{FF2B5EF4-FFF2-40B4-BE49-F238E27FC236}">
                <a16:creationId xmlns:a16="http://schemas.microsoft.com/office/drawing/2014/main" id="{35393EC2-7E36-AB58-2756-E176D4464AD1}"/>
              </a:ext>
            </a:extLst>
          </p:cNvPr>
          <p:cNvSpPr txBox="1"/>
          <p:nvPr/>
        </p:nvSpPr>
        <p:spPr>
          <a:xfrm>
            <a:off x="6457852" y="2426894"/>
            <a:ext cx="5288671" cy="830997"/>
          </a:xfrm>
          <a:prstGeom prst="rect">
            <a:avLst/>
          </a:prstGeom>
          <a:noFill/>
          <a:ln>
            <a:noFill/>
          </a:ln>
        </p:spPr>
        <p:txBody>
          <a:bodyPr wrap="square" rtlCol="0">
            <a:spAutoFit/>
          </a:bodyPr>
          <a:lstStyle/>
          <a:p>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Price deregulation (fuel, electricity, gas, telecoms)</a:t>
            </a:r>
            <a:endParaRPr lang="en-US" b="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cxnSp>
        <p:nvCxnSpPr>
          <p:cNvPr id="5" name="Straight Connector 4">
            <a:extLst>
              <a:ext uri="{FF2B5EF4-FFF2-40B4-BE49-F238E27FC236}">
                <a16:creationId xmlns:a16="http://schemas.microsoft.com/office/drawing/2014/main" id="{69E1912F-4EEC-1215-B618-B3DA7FFE6514}"/>
              </a:ext>
            </a:extLst>
          </p:cNvPr>
          <p:cNvCxnSpPr>
            <a:cxnSpLocks/>
          </p:cNvCxnSpPr>
          <p:nvPr/>
        </p:nvCxnSpPr>
        <p:spPr>
          <a:xfrm>
            <a:off x="6557302" y="3257891"/>
            <a:ext cx="4539584" cy="0"/>
          </a:xfrm>
          <a:prstGeom prst="line">
            <a:avLst/>
          </a:prstGeom>
        </p:spPr>
        <p:style>
          <a:lnRef idx="3">
            <a:schemeClr val="dk1"/>
          </a:lnRef>
          <a:fillRef idx="0">
            <a:schemeClr val="dk1"/>
          </a:fillRef>
          <a:effectRef idx="2">
            <a:schemeClr val="dk1"/>
          </a:effectRef>
          <a:fontRef idx="minor">
            <a:schemeClr val="tx1"/>
          </a:fontRef>
        </p:style>
      </p:cxnSp>
      <p:sp>
        <p:nvSpPr>
          <p:cNvPr id="16" name="TextBox 15">
            <a:extLst>
              <a:ext uri="{FF2B5EF4-FFF2-40B4-BE49-F238E27FC236}">
                <a16:creationId xmlns:a16="http://schemas.microsoft.com/office/drawing/2014/main" id="{6888CF49-0E7B-72DD-444A-56B11A33E6BE}"/>
              </a:ext>
            </a:extLst>
          </p:cNvPr>
          <p:cNvSpPr txBox="1"/>
          <p:nvPr/>
        </p:nvSpPr>
        <p:spPr>
          <a:xfrm>
            <a:off x="6457851" y="4690330"/>
            <a:ext cx="5288671" cy="461665"/>
          </a:xfrm>
          <a:prstGeom prst="rect">
            <a:avLst/>
          </a:prstGeom>
          <a:noFill/>
          <a:ln>
            <a:noFill/>
          </a:ln>
        </p:spPr>
        <p:txBody>
          <a:bodyPr wrap="square" rtlCol="0">
            <a:spAutoFit/>
          </a:bodyPr>
          <a:lstStyle/>
          <a:p>
            <a:r>
              <a:rPr lang="en-US" sz="2400" b="1" kern="0" dirty="0">
                <a:solidFill>
                  <a:srgbClr val="0000FF"/>
                </a:solidFill>
                <a:latin typeface="Garamond" panose="02020404030301010803" pitchFamily="18" charset="0"/>
                <a:ea typeface="Aptos" panose="020B0004020202020204" pitchFamily="34" charset="0"/>
                <a:cs typeface="Aptos" panose="020B0004020202020204" pitchFamily="34" charset="0"/>
              </a:rPr>
              <a:t>Subnational and regional interventions</a:t>
            </a:r>
          </a:p>
        </p:txBody>
      </p:sp>
      <p:cxnSp>
        <p:nvCxnSpPr>
          <p:cNvPr id="20" name="Straight Connector 19">
            <a:extLst>
              <a:ext uri="{FF2B5EF4-FFF2-40B4-BE49-F238E27FC236}">
                <a16:creationId xmlns:a16="http://schemas.microsoft.com/office/drawing/2014/main" id="{EB034FB2-22D7-3581-6088-024EFF90C3B0}"/>
              </a:ext>
            </a:extLst>
          </p:cNvPr>
          <p:cNvCxnSpPr>
            <a:cxnSpLocks/>
          </p:cNvCxnSpPr>
          <p:nvPr/>
        </p:nvCxnSpPr>
        <p:spPr>
          <a:xfrm>
            <a:off x="6557302" y="5151995"/>
            <a:ext cx="4907867" cy="0"/>
          </a:xfrm>
          <a:prstGeom prst="line">
            <a:avLst/>
          </a:prstGeom>
        </p:spPr>
        <p:style>
          <a:lnRef idx="3">
            <a:schemeClr val="dk1"/>
          </a:lnRef>
          <a:fillRef idx="0">
            <a:schemeClr val="dk1"/>
          </a:fillRef>
          <a:effectRef idx="2">
            <a:schemeClr val="dk1"/>
          </a:effectRef>
          <a:fontRef idx="minor">
            <a:schemeClr val="tx1"/>
          </a:fontRef>
        </p:style>
      </p:cxnSp>
      <p:sp>
        <p:nvSpPr>
          <p:cNvPr id="25" name="Rectangle 24">
            <a:extLst>
              <a:ext uri="{FF2B5EF4-FFF2-40B4-BE49-F238E27FC236}">
                <a16:creationId xmlns:a16="http://schemas.microsoft.com/office/drawing/2014/main" id="{72FE7444-0007-267F-8570-FB91AC448580}"/>
              </a:ext>
            </a:extLst>
          </p:cNvPr>
          <p:cNvSpPr/>
          <p:nvPr/>
        </p:nvSpPr>
        <p:spPr>
          <a:xfrm>
            <a:off x="6011412" y="1412796"/>
            <a:ext cx="5728909" cy="4863405"/>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NG"/>
          </a:p>
        </p:txBody>
      </p:sp>
      <p:sp>
        <p:nvSpPr>
          <p:cNvPr id="26" name="Arrow: Right 25">
            <a:extLst>
              <a:ext uri="{FF2B5EF4-FFF2-40B4-BE49-F238E27FC236}">
                <a16:creationId xmlns:a16="http://schemas.microsoft.com/office/drawing/2014/main" id="{6797A95B-99BA-8A3D-7139-0297CE0FC212}"/>
              </a:ext>
            </a:extLst>
          </p:cNvPr>
          <p:cNvSpPr/>
          <p:nvPr/>
        </p:nvSpPr>
        <p:spPr>
          <a:xfrm>
            <a:off x="4923692" y="3636036"/>
            <a:ext cx="809230" cy="513933"/>
          </a:xfrm>
          <a:prstGeom prst="rightArrow">
            <a:avLst/>
          </a:prstGeom>
          <a:solidFill>
            <a:srgbClr val="3366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G"/>
          </a:p>
        </p:txBody>
      </p:sp>
    </p:spTree>
    <p:custDataLst>
      <p:tags r:id="rId1"/>
    </p:custDataLst>
    <p:extLst>
      <p:ext uri="{BB962C8B-B14F-4D97-AF65-F5344CB8AC3E}">
        <p14:creationId xmlns:p14="http://schemas.microsoft.com/office/powerpoint/2010/main" val="2651487907"/>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D023-883B-13E2-8F95-F033391EECE9}"/>
            </a:ext>
          </a:extLst>
        </p:cNvPr>
        <p:cNvGrpSpPr/>
        <p:nvPr/>
      </p:nvGrpSpPr>
      <p:grpSpPr>
        <a:xfrm>
          <a:off x="0" y="0"/>
          <a:ext cx="0" cy="0"/>
          <a:chOff x="0" y="0"/>
          <a:chExt cx="0" cy="0"/>
        </a:xfrm>
      </p:grpSpPr>
      <p:sp>
        <p:nvSpPr>
          <p:cNvPr id="33" name="Slide Number Placeholder 4">
            <a:extLst>
              <a:ext uri="{FF2B5EF4-FFF2-40B4-BE49-F238E27FC236}">
                <a16:creationId xmlns:a16="http://schemas.microsoft.com/office/drawing/2014/main" id="{D8008FE4-9825-2D25-B111-01FD01B0D0CF}"/>
              </a:ext>
            </a:extLst>
          </p:cNvPr>
          <p:cNvSpPr>
            <a:spLocks noGrp="1"/>
          </p:cNvSpPr>
          <p:nvPr>
            <p:ph type="sldNum" sz="quarter" idx="12"/>
          </p:nvPr>
        </p:nvSpPr>
        <p:spPr>
          <a:xfrm>
            <a:off x="8610600" y="6356350"/>
            <a:ext cx="2743200" cy="365125"/>
          </a:xfrm>
        </p:spPr>
        <p:txBody>
          <a:bodyPr/>
          <a:lstStyle/>
          <a:p>
            <a:pPr>
              <a:spcAft>
                <a:spcPts val="600"/>
              </a:spcAft>
            </a:pPr>
            <a:fld id="{A7967D09-3A63-487D-84D5-C140C46D93F1}" type="slidenum">
              <a:rPr lang="en-US" smtClean="0"/>
              <a:pPr>
                <a:spcAft>
                  <a:spcPts val="600"/>
                </a:spcAft>
              </a:pPr>
              <a:t>9</a:t>
            </a:fld>
            <a:endParaRPr lang="en-US"/>
          </a:p>
        </p:txBody>
      </p:sp>
      <p:sp>
        <p:nvSpPr>
          <p:cNvPr id="6" name="TextBox 5">
            <a:extLst>
              <a:ext uri="{FF2B5EF4-FFF2-40B4-BE49-F238E27FC236}">
                <a16:creationId xmlns:a16="http://schemas.microsoft.com/office/drawing/2014/main" id="{51E9C505-6D95-89E5-0AFD-FCF8449074CC}"/>
              </a:ext>
            </a:extLst>
          </p:cNvPr>
          <p:cNvSpPr txBox="1"/>
          <p:nvPr/>
        </p:nvSpPr>
        <p:spPr>
          <a:xfrm>
            <a:off x="0" y="0"/>
            <a:ext cx="150058" cy="6858000"/>
          </a:xfrm>
          <a:prstGeom prst="rect">
            <a:avLst/>
          </a:prstGeom>
          <a:solidFill>
            <a:srgbClr val="0F2470">
              <a:alpha val="92941"/>
            </a:srgbClr>
          </a:solidFill>
          <a:ln>
            <a:noFill/>
          </a:ln>
        </p:spPr>
        <p:txBody>
          <a:bodyPr wrap="square" rtlCol="0">
            <a:spAutoFit/>
          </a:bodyPr>
          <a:lstStyle/>
          <a:p>
            <a:endParaRPr lang="en-US" dirty="0"/>
          </a:p>
        </p:txBody>
      </p:sp>
      <p:sp>
        <p:nvSpPr>
          <p:cNvPr id="7" name="TextBox 6">
            <a:extLst>
              <a:ext uri="{FF2B5EF4-FFF2-40B4-BE49-F238E27FC236}">
                <a16:creationId xmlns:a16="http://schemas.microsoft.com/office/drawing/2014/main" id="{47024052-256E-7DC4-DFC7-8632C861A1D2}"/>
              </a:ext>
            </a:extLst>
          </p:cNvPr>
          <p:cNvSpPr txBox="1"/>
          <p:nvPr/>
        </p:nvSpPr>
        <p:spPr>
          <a:xfrm>
            <a:off x="1934355" y="40874"/>
            <a:ext cx="8323290" cy="523220"/>
          </a:xfrm>
          <a:prstGeom prst="rect">
            <a:avLst/>
          </a:prstGeom>
          <a:noFill/>
        </p:spPr>
        <p:txBody>
          <a:bodyPr wrap="square">
            <a:spAutoFit/>
          </a:bodyPr>
          <a:lstStyle/>
          <a:p>
            <a:pPr lvl="1" algn="ctr"/>
            <a:r>
              <a:rPr lang="en-US" sz="2800" b="1" kern="100" dirty="0">
                <a:solidFill>
                  <a:srgbClr val="0000FF"/>
                </a:solidFill>
                <a:latin typeface="Garamond" panose="02020404030301010803" pitchFamily="18" charset="0"/>
                <a:ea typeface="Calibri" panose="020F0502020204030204" pitchFamily="34" charset="0"/>
                <a:cs typeface="Times New Roman" panose="02020603050405020304" pitchFamily="18" charset="0"/>
              </a:rPr>
              <a:t>National Economy and Market Overview in 2025</a:t>
            </a:r>
          </a:p>
        </p:txBody>
      </p:sp>
      <p:sp>
        <p:nvSpPr>
          <p:cNvPr id="12" name="TextBox 11">
            <a:extLst>
              <a:ext uri="{FF2B5EF4-FFF2-40B4-BE49-F238E27FC236}">
                <a16:creationId xmlns:a16="http://schemas.microsoft.com/office/drawing/2014/main" id="{FD4C9059-41CA-BE89-DB32-65366B5EC344}"/>
              </a:ext>
            </a:extLst>
          </p:cNvPr>
          <p:cNvSpPr txBox="1"/>
          <p:nvPr/>
        </p:nvSpPr>
        <p:spPr>
          <a:xfrm>
            <a:off x="3223846" y="433713"/>
            <a:ext cx="6758354" cy="523220"/>
          </a:xfrm>
          <a:prstGeom prst="rect">
            <a:avLst/>
          </a:prstGeom>
          <a:noFill/>
        </p:spPr>
        <p:txBody>
          <a:bodyPr wrap="square">
            <a:spAutoFit/>
          </a:bodyPr>
          <a:lstStyle/>
          <a:p>
            <a:pPr algn="just"/>
            <a:r>
              <a:rPr lang="en-US" sz="2800" b="1" kern="0" dirty="0">
                <a:solidFill>
                  <a:srgbClr val="0000FF"/>
                </a:solidFill>
                <a:latin typeface="Garamond" panose="02020404030301010803" pitchFamily="18" charset="0"/>
                <a:ea typeface="Aptos" panose="020B0004020202020204" pitchFamily="34" charset="0"/>
                <a:cs typeface="Aptos" panose="020B0004020202020204" pitchFamily="34" charset="0"/>
              </a:rPr>
              <a:t>Recovery:</a:t>
            </a:r>
            <a:r>
              <a:rPr lang="en-US" sz="2000" b="1" kern="0" dirty="0">
                <a:solidFill>
                  <a:srgbClr val="FF0000"/>
                </a:solidFill>
                <a:latin typeface="Garamond" panose="02020404030301010803" pitchFamily="18" charset="0"/>
                <a:ea typeface="Aptos" panose="020B0004020202020204" pitchFamily="34" charset="0"/>
                <a:cs typeface="Aptos" panose="020B0004020202020204" pitchFamily="34" charset="0"/>
              </a:rPr>
              <a:t> </a:t>
            </a:r>
            <a:r>
              <a:rPr lang="en-US" sz="2000" kern="0" dirty="0">
                <a:solidFill>
                  <a:srgbClr val="0000FF"/>
                </a:solidFill>
                <a:latin typeface="Garamond" panose="02020404030301010803" pitchFamily="18" charset="0"/>
                <a:ea typeface="Aptos" panose="020B0004020202020204" pitchFamily="34" charset="0"/>
                <a:cs typeface="Aptos" panose="020B0004020202020204" pitchFamily="34" charset="0"/>
              </a:rPr>
              <a:t>Macroeconomic Recovery Outcomes</a:t>
            </a:r>
            <a:endParaRPr lang="en-US" sz="2000" i="1" kern="0" dirty="0">
              <a:solidFill>
                <a:srgbClr val="0000FF"/>
              </a:solidFill>
              <a:latin typeface="Garamond" panose="02020404030301010803" pitchFamily="18" charset="0"/>
              <a:ea typeface="Aptos" panose="020B0004020202020204" pitchFamily="34" charset="0"/>
              <a:cs typeface="Aptos" panose="020B0004020202020204" pitchFamily="34" charset="0"/>
            </a:endParaRPr>
          </a:p>
        </p:txBody>
      </p:sp>
      <p:graphicFrame>
        <p:nvGraphicFramePr>
          <p:cNvPr id="5" name="Table 4">
            <a:extLst>
              <a:ext uri="{FF2B5EF4-FFF2-40B4-BE49-F238E27FC236}">
                <a16:creationId xmlns:a16="http://schemas.microsoft.com/office/drawing/2014/main" id="{49BF095C-99A5-FD6F-26C0-12A6AE2BD59C}"/>
              </a:ext>
            </a:extLst>
          </p:cNvPr>
          <p:cNvGraphicFramePr>
            <a:graphicFrameLocks noGrp="1"/>
          </p:cNvGraphicFramePr>
          <p:nvPr>
            <p:extLst>
              <p:ext uri="{D42A27DB-BD31-4B8C-83A1-F6EECF244321}">
                <p14:modId xmlns:p14="http://schemas.microsoft.com/office/powerpoint/2010/main" val="286618006"/>
              </p:ext>
            </p:extLst>
          </p:nvPr>
        </p:nvGraphicFramePr>
        <p:xfrm>
          <a:off x="466040" y="861660"/>
          <a:ext cx="11061395" cy="5603322"/>
        </p:xfrm>
        <a:graphic>
          <a:graphicData uri="http://schemas.openxmlformats.org/drawingml/2006/table">
            <a:tbl>
              <a:tblPr firstRow="1" firstCol="1" bandRow="1"/>
              <a:tblGrid>
                <a:gridCol w="1766893">
                  <a:extLst>
                    <a:ext uri="{9D8B030D-6E8A-4147-A177-3AD203B41FA5}">
                      <a16:colId xmlns:a16="http://schemas.microsoft.com/office/drawing/2014/main" val="644177837"/>
                    </a:ext>
                  </a:extLst>
                </a:gridCol>
                <a:gridCol w="1345288">
                  <a:extLst>
                    <a:ext uri="{9D8B030D-6E8A-4147-A177-3AD203B41FA5}">
                      <a16:colId xmlns:a16="http://schemas.microsoft.com/office/drawing/2014/main" val="4125500126"/>
                    </a:ext>
                  </a:extLst>
                </a:gridCol>
                <a:gridCol w="1460599">
                  <a:extLst>
                    <a:ext uri="{9D8B030D-6E8A-4147-A177-3AD203B41FA5}">
                      <a16:colId xmlns:a16="http://schemas.microsoft.com/office/drawing/2014/main" val="2445722672"/>
                    </a:ext>
                  </a:extLst>
                </a:gridCol>
                <a:gridCol w="1735663">
                  <a:extLst>
                    <a:ext uri="{9D8B030D-6E8A-4147-A177-3AD203B41FA5}">
                      <a16:colId xmlns:a16="http://schemas.microsoft.com/office/drawing/2014/main" val="3140718492"/>
                    </a:ext>
                  </a:extLst>
                </a:gridCol>
                <a:gridCol w="4752952">
                  <a:extLst>
                    <a:ext uri="{9D8B030D-6E8A-4147-A177-3AD203B41FA5}">
                      <a16:colId xmlns:a16="http://schemas.microsoft.com/office/drawing/2014/main" val="2790479003"/>
                    </a:ext>
                  </a:extLst>
                </a:gridCol>
              </a:tblGrid>
              <a:tr h="601375">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Indicator</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Nov-24</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Nov-25</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a:lnSpc>
                          <a:spcPct val="107000"/>
                        </a:lnSpc>
                        <a:spcAft>
                          <a:spcPts val="800"/>
                        </a:spcAft>
                        <a:buNone/>
                      </a:pPr>
                      <a:r>
                        <a:rPr lang="en-NG"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Change</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a:txBody>
                    <a:bodyPr/>
                    <a:lstStyle/>
                    <a:p>
                      <a:pPr algn="ctr">
                        <a:lnSpc>
                          <a:spcPct val="107000"/>
                        </a:lnSpc>
                        <a:spcAft>
                          <a:spcPts val="800"/>
                        </a:spcAft>
                        <a:buNone/>
                      </a:pPr>
                      <a:r>
                        <a:rPr lang="en-US" sz="20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Impact</a:t>
                      </a:r>
                      <a:endParaRPr lang="en-NG" sz="20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extLst>
                  <a:ext uri="{0D108BD9-81ED-4DB2-BD59-A6C34878D82A}">
                    <a16:rowId xmlns:a16="http://schemas.microsoft.com/office/drawing/2014/main" val="1186620140"/>
                  </a:ext>
                </a:extLst>
              </a:tr>
              <a:tr h="1041308">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FX Rate (N/$)</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N1,671</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N1,447</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+17.5% appreciation</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Improved FX rate convergence has reduced arbitrage, </a:t>
                      </a:r>
                      <a:r>
                        <a:rPr lang="en-NG" sz="1800" b="1" kern="100" dirty="0" err="1">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strengt</a:t>
                      </a:r>
                      <a:r>
                        <a:rPr lang="en-US"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o</a:t>
                      </a:r>
                      <a:r>
                        <a:rPr lang="en-NG" sz="1800" b="1" kern="100" dirty="0" err="1">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hened</a:t>
                      </a: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 confidence, and lowered FX market volatility.</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6218180"/>
                  </a:ext>
                </a:extLst>
              </a:tr>
              <a:tr h="778400">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Net Foreign Reserves ($’bn)</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3.0</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29.0</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Significant Recovery</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Stronger reserve adequacy has underpinned FX stability and enhanced external resilience.</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213316"/>
                  </a:ext>
                </a:extLst>
              </a:tr>
              <a:tr h="515493">
                <a:tc>
                  <a:txBody>
                    <a:bodyPr/>
                    <a:lstStyle/>
                    <a:p>
                      <a:pPr algn="just">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Headline Inflation (%)</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34.60%</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14.45%</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−20.15 pp</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Easing price pressures and improving macroeconomic stability </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4307278"/>
                  </a:ext>
                </a:extLst>
              </a:tr>
              <a:tr h="778400">
                <a:tc>
                  <a:txBody>
                    <a:bodyPr/>
                    <a:lstStyle/>
                    <a:p>
                      <a:pPr algn="just">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All Share Index (ASI)</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97,507</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143,503</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47.20%</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Strong equity market performance signals rising investor confidence and positive real capital gains.</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2769964"/>
                  </a:ext>
                </a:extLst>
              </a:tr>
              <a:tr h="778400">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M</a:t>
                      </a:r>
                      <a:r>
                        <a:rPr lang="en-US" sz="1800" b="1" kern="100" dirty="0" err="1">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arket</a:t>
                      </a: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 Capitalisation (</a:t>
                      </a:r>
                      <a:r>
                        <a:rPr lang="en-NG" sz="1800" b="1" kern="100" dirty="0" err="1">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N’trn</a:t>
                      </a: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N59.11trn</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N91.29trn</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54.40%</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Deepening capital markets and increased access to long-term financing for corporates.</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1409892"/>
                  </a:ext>
                </a:extLst>
              </a:tr>
              <a:tr h="778400">
                <a:tc>
                  <a:txBody>
                    <a:bodyPr/>
                    <a:lstStyle/>
                    <a:p>
                      <a:pPr algn="just">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9M GDP Growth (%)</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3.20</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3.78</a:t>
                      </a:r>
                      <a:endParaRPr lang="en-NG" sz="1800" b="1" kern="10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+0.58 pp</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800"/>
                        </a:spcAft>
                        <a:buNone/>
                      </a:pPr>
                      <a:r>
                        <a:rPr lang="en-NG" sz="1800" b="1" kern="100" dirty="0">
                          <a:solidFill>
                            <a:srgbClr val="2F5496"/>
                          </a:solidFill>
                          <a:effectLst/>
                          <a:latin typeface="Garamond" panose="02020404030301010803" pitchFamily="18" charset="0"/>
                          <a:ea typeface="DengXian" panose="02010600030101010101" pitchFamily="2" charset="-122"/>
                          <a:cs typeface="Times New Roman" panose="02020603050405020304" pitchFamily="18" charset="0"/>
                        </a:rPr>
                        <a:t>Broad-based growth acceleration, supported by price stability and improved liquidity conditions.</a:t>
                      </a:r>
                      <a:endParaRPr lang="en-NG" sz="1800" b="1" kern="100" dirty="0">
                        <a:effectLst/>
                        <a:latin typeface="Montserrat" panose="00000500000000000000" pitchFamily="50" charset="0"/>
                        <a:ea typeface="DengXian"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2221829"/>
                  </a:ext>
                </a:extLst>
              </a:tr>
            </a:tbl>
          </a:graphicData>
        </a:graphic>
      </p:graphicFrame>
    </p:spTree>
    <p:custDataLst>
      <p:tags r:id="rId1"/>
    </p:custDataLst>
    <p:extLst>
      <p:ext uri="{BB962C8B-B14F-4D97-AF65-F5344CB8AC3E}">
        <p14:creationId xmlns:p14="http://schemas.microsoft.com/office/powerpoint/2010/main" val="3249662298"/>
      </p:ext>
    </p:extLst>
  </p:cSld>
  <p:clrMapOvr>
    <a:masterClrMapping/>
  </p:clrMapOvr>
  <mc:AlternateContent xmlns:mc="http://schemas.openxmlformats.org/markup-compatibility/2006" xmlns:p14="http://schemas.microsoft.com/office/powerpoint/2010/main">
    <mc:Choice Requires="p14">
      <p:transition spd="slow" p14:dur="2000" advTm="9878"/>
    </mc:Choice>
    <mc:Fallback xmlns="">
      <p:transition spd="slow" advTm="987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7.8"/>
</p:tagLst>
</file>

<file path=ppt/tags/tag10.xml><?xml version="1.0" encoding="utf-8"?>
<p:tagLst xmlns:a="http://schemas.openxmlformats.org/drawingml/2006/main" xmlns:r="http://schemas.openxmlformats.org/officeDocument/2006/relationships" xmlns:p="http://schemas.openxmlformats.org/presentationml/2006/main">
  <p:tag name="TIMING" val="|7.8"/>
</p:tagLst>
</file>

<file path=ppt/tags/tag11.xml><?xml version="1.0" encoding="utf-8"?>
<p:tagLst xmlns:a="http://schemas.openxmlformats.org/drawingml/2006/main" xmlns:r="http://schemas.openxmlformats.org/officeDocument/2006/relationships" xmlns:p="http://schemas.openxmlformats.org/presentationml/2006/main">
  <p:tag name="TIMING" val="|7.8"/>
</p:tagLst>
</file>

<file path=ppt/tags/tag12.xml><?xml version="1.0" encoding="utf-8"?>
<p:tagLst xmlns:a="http://schemas.openxmlformats.org/drawingml/2006/main" xmlns:r="http://schemas.openxmlformats.org/officeDocument/2006/relationships" xmlns:p="http://schemas.openxmlformats.org/presentationml/2006/main">
  <p:tag name="TIMING" val="|7.8"/>
</p:tagLst>
</file>

<file path=ppt/tags/tag13.xml><?xml version="1.0" encoding="utf-8"?>
<p:tagLst xmlns:a="http://schemas.openxmlformats.org/drawingml/2006/main" xmlns:r="http://schemas.openxmlformats.org/officeDocument/2006/relationships" xmlns:p="http://schemas.openxmlformats.org/presentationml/2006/main">
  <p:tag name="TIMING" val="|7.8"/>
</p:tagLst>
</file>

<file path=ppt/tags/tag2.xml><?xml version="1.0" encoding="utf-8"?>
<p:tagLst xmlns:a="http://schemas.openxmlformats.org/drawingml/2006/main" xmlns:r="http://schemas.openxmlformats.org/officeDocument/2006/relationships" xmlns:p="http://schemas.openxmlformats.org/presentationml/2006/main">
  <p:tag name="TIMING" val="|7.8"/>
</p:tagLst>
</file>

<file path=ppt/tags/tag3.xml><?xml version="1.0" encoding="utf-8"?>
<p:tagLst xmlns:a="http://schemas.openxmlformats.org/drawingml/2006/main" xmlns:r="http://schemas.openxmlformats.org/officeDocument/2006/relationships" xmlns:p="http://schemas.openxmlformats.org/presentationml/2006/main">
  <p:tag name="TIMING" val="|7.8"/>
</p:tagLst>
</file>

<file path=ppt/tags/tag4.xml><?xml version="1.0" encoding="utf-8"?>
<p:tagLst xmlns:a="http://schemas.openxmlformats.org/drawingml/2006/main" xmlns:r="http://schemas.openxmlformats.org/officeDocument/2006/relationships" xmlns:p="http://schemas.openxmlformats.org/presentationml/2006/main">
  <p:tag name="TIMING" val="|7.8"/>
</p:tagLst>
</file>

<file path=ppt/tags/tag5.xml><?xml version="1.0" encoding="utf-8"?>
<p:tagLst xmlns:a="http://schemas.openxmlformats.org/drawingml/2006/main" xmlns:r="http://schemas.openxmlformats.org/officeDocument/2006/relationships" xmlns:p="http://schemas.openxmlformats.org/presentationml/2006/main">
  <p:tag name="TIMING" val="|7.8"/>
</p:tagLst>
</file>

<file path=ppt/tags/tag6.xml><?xml version="1.0" encoding="utf-8"?>
<p:tagLst xmlns:a="http://schemas.openxmlformats.org/drawingml/2006/main" xmlns:r="http://schemas.openxmlformats.org/officeDocument/2006/relationships" xmlns:p="http://schemas.openxmlformats.org/presentationml/2006/main">
  <p:tag name="TIMING" val="|7.8"/>
</p:tagLst>
</file>

<file path=ppt/tags/tag7.xml><?xml version="1.0" encoding="utf-8"?>
<p:tagLst xmlns:a="http://schemas.openxmlformats.org/drawingml/2006/main" xmlns:r="http://schemas.openxmlformats.org/officeDocument/2006/relationships" xmlns:p="http://schemas.openxmlformats.org/presentationml/2006/main">
  <p:tag name="TIMING" val="|7.8"/>
</p:tagLst>
</file>

<file path=ppt/tags/tag8.xml><?xml version="1.0" encoding="utf-8"?>
<p:tagLst xmlns:a="http://schemas.openxmlformats.org/drawingml/2006/main" xmlns:r="http://schemas.openxmlformats.org/officeDocument/2006/relationships" xmlns:p="http://schemas.openxmlformats.org/presentationml/2006/main">
  <p:tag name="TIMING" val="|7.8"/>
</p:tagLst>
</file>

<file path=ppt/tags/tag9.xml><?xml version="1.0" encoding="utf-8"?>
<p:tagLst xmlns:a="http://schemas.openxmlformats.org/drawingml/2006/main" xmlns:r="http://schemas.openxmlformats.org/officeDocument/2006/relationships" xmlns:p="http://schemas.openxmlformats.org/presentationml/2006/main">
  <p:tag name="TIMING" val="|7.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143EDCAD2CEAC4DBBD68DD24BCE1C04" ma:contentTypeVersion="13" ma:contentTypeDescription="Create a new document." ma:contentTypeScope="" ma:versionID="048d6d319705944c5aa162534e697d80">
  <xsd:schema xmlns:xsd="http://www.w3.org/2001/XMLSchema" xmlns:xs="http://www.w3.org/2001/XMLSchema" xmlns:p="http://schemas.microsoft.com/office/2006/metadata/properties" xmlns:ns3="1e143231-042d-4097-a283-b16f6623c55a" xmlns:ns4="0e4954c1-c020-48d1-8b0f-d5afb414b21f" targetNamespace="http://schemas.microsoft.com/office/2006/metadata/properties" ma:root="true" ma:fieldsID="cd861e1ac1803dbc6a3b9bad20845f1d" ns3:_="" ns4:_="">
    <xsd:import namespace="1e143231-042d-4097-a283-b16f6623c55a"/>
    <xsd:import namespace="0e4954c1-c020-48d1-8b0f-d5afb414b21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143231-042d-4097-a283-b16f6623c5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e4954c1-c020-48d1-8b0f-d5afb414b21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64F2B0-B010-4F84-8E1A-CFC18116F878}">
  <ds:schemaRefs>
    <ds:schemaRef ds:uri="http://schemas.microsoft.com/sharepoint/v3/contenttype/forms"/>
  </ds:schemaRefs>
</ds:datastoreItem>
</file>

<file path=customXml/itemProps2.xml><?xml version="1.0" encoding="utf-8"?>
<ds:datastoreItem xmlns:ds="http://schemas.openxmlformats.org/officeDocument/2006/customXml" ds:itemID="{86DE680A-7F0D-4C71-B9B8-801671EF351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9106616-FD7E-4EAA-A770-AE116AA190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143231-042d-4097-a283-b16f6623c55a"/>
    <ds:schemaRef ds:uri="0e4954c1-c020-48d1-8b0f-d5afb414b2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177297</TotalTime>
  <Words>2149</Words>
  <Application>Microsoft Office PowerPoint</Application>
  <PresentationFormat>Widescreen</PresentationFormat>
  <Paragraphs>253</Paragraphs>
  <Slides>16</Slides>
  <Notes>2</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28" baseType="lpstr">
      <vt:lpstr>Arial</vt:lpstr>
      <vt:lpstr>Calibri</vt:lpstr>
      <vt:lpstr>Calibri Light</vt:lpstr>
      <vt:lpstr>Courier New</vt:lpstr>
      <vt:lpstr>Garamond</vt:lpstr>
      <vt:lpstr>Montserrat</vt:lpstr>
      <vt:lpstr>Symbol</vt:lpstr>
      <vt:lpstr>Times New Roman</vt:lpstr>
      <vt:lpstr>Wingdings</vt:lpstr>
      <vt:lpstr>Office Theme</vt:lpstr>
      <vt:lpstr>Custom Design</vt:lpstr>
      <vt:lpstr>Picture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About EA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CHIGBO MARYJANE</dc:creator>
  <cp:lastModifiedBy>Teslim SHITTA-BEY</cp:lastModifiedBy>
  <cp:revision>548</cp:revision>
  <cp:lastPrinted>2019-10-25T06:00:37Z</cp:lastPrinted>
  <dcterms:created xsi:type="dcterms:W3CDTF">2019-10-19T06:09:46Z</dcterms:created>
  <dcterms:modified xsi:type="dcterms:W3CDTF">2026-01-15T16:15:12Z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0x0101002143EDCAD2CEAC4DBBD68DD24BCE1C04</vt:lpwstr>
  </property>
</Properties>
</file>